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5" r:id="rId2"/>
  </p:sldMasterIdLst>
  <p:notesMasterIdLst>
    <p:notesMasterId r:id="rId7"/>
  </p:notesMasterIdLst>
  <p:sldIdLst>
    <p:sldId id="256" r:id="rId3"/>
    <p:sldId id="2269" r:id="rId4"/>
    <p:sldId id="2271" r:id="rId5"/>
    <p:sldId id="2276" r:id="rId6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EF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3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FB9216-85F7-429B-AA40-40B8C2DCC570}" type="datetimeFigureOut">
              <a:rPr lang="es-MX" smtClean="0"/>
              <a:t>27/08/2026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84E3A-09E9-4092-A42A-37A60962DE1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33766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interieure sans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00273" y="1954264"/>
            <a:ext cx="12192000" cy="37607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baseline="0">
                <a:solidFill>
                  <a:srgbClr val="004F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err="1"/>
              <a:t>Secondary</a:t>
            </a:r>
            <a:endParaRPr lang="fr-FR" dirty="0"/>
          </a:p>
        </p:txBody>
      </p:sp>
      <p:sp>
        <p:nvSpPr>
          <p:cNvPr id="9" name="Titre 1"/>
          <p:cNvSpPr>
            <a:spLocks noGrp="1"/>
          </p:cNvSpPr>
          <p:nvPr>
            <p:ph type="ctrTitle" hasCustomPrompt="1"/>
          </p:nvPr>
        </p:nvSpPr>
        <p:spPr>
          <a:xfrm>
            <a:off x="100273" y="1301874"/>
            <a:ext cx="12192000" cy="568800"/>
          </a:xfrm>
          <a:prstGeom prst="rect">
            <a:avLst/>
          </a:prstGeom>
        </p:spPr>
        <p:txBody>
          <a:bodyPr anchor="b"/>
          <a:lstStyle>
            <a:lvl1pPr algn="l">
              <a:defRPr sz="35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 err="1"/>
              <a:t>Slide</a:t>
            </a:r>
            <a:r>
              <a:rPr lang="fr-FR" dirty="0"/>
              <a:t>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0" y="6337005"/>
            <a:ext cx="12192000" cy="83590"/>
          </a:xfrm>
          <a:prstGeom prst="rect">
            <a:avLst/>
          </a:prstGeom>
          <a:solidFill>
            <a:srgbClr val="004F9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BF2E2A6-E7BF-4183-824C-9871471227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1705" y="0"/>
            <a:ext cx="1520295" cy="72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237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&amp; 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olientitel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Folientitel</a:t>
            </a:r>
          </a:p>
        </p:txBody>
      </p:sp>
      <p:sp>
        <p:nvSpPr>
          <p:cNvPr id="43" name="Folien-Untertite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229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Folien-Untertitel</a:t>
            </a:r>
          </a:p>
        </p:txBody>
      </p:sp>
      <p:sp>
        <p:nvSpPr>
          <p:cNvPr id="44" name="Textebene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für Folienpunkt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494574" y="6366361"/>
            <a:ext cx="188353" cy="20518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86CB4B4D-7CA3-9044-876B-883B54F8677D}" type="slidenum">
              <a:rPr lang="en-MX" smtClean="0"/>
              <a:pPr/>
              <a:t>‹Nº›</a:t>
            </a:fld>
            <a:endParaRPr lang="en-MX" dirty="0"/>
          </a:p>
        </p:txBody>
      </p:sp>
    </p:spTree>
    <p:extLst>
      <p:ext uri="{BB962C8B-B14F-4D97-AF65-F5344CB8AC3E}">
        <p14:creationId xmlns:p14="http://schemas.microsoft.com/office/powerpoint/2010/main" val="276642107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interieure photo 3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20595"/>
            <a:ext cx="12192000" cy="437405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6337005"/>
            <a:ext cx="12192000" cy="83590"/>
          </a:xfrm>
          <a:prstGeom prst="rect">
            <a:avLst/>
          </a:prstGeom>
          <a:solidFill>
            <a:srgbClr val="004F9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rrondir un rectangle avec un coin diagonal 4"/>
          <p:cNvSpPr/>
          <p:nvPr userDrawn="1"/>
        </p:nvSpPr>
        <p:spPr>
          <a:xfrm>
            <a:off x="531629" y="616688"/>
            <a:ext cx="11164186" cy="518868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15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956931" y="1406823"/>
            <a:ext cx="4518837" cy="37607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baseline="0">
                <a:solidFill>
                  <a:srgbClr val="004F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err="1"/>
              <a:t>Secondary</a:t>
            </a:r>
            <a:endParaRPr lang="fr-FR" dirty="0"/>
          </a:p>
        </p:txBody>
      </p:sp>
      <p:sp>
        <p:nvSpPr>
          <p:cNvPr id="16" name="Titre 1"/>
          <p:cNvSpPr>
            <a:spLocks noGrp="1"/>
          </p:cNvSpPr>
          <p:nvPr>
            <p:ph type="ctrTitle" hasCustomPrompt="1"/>
          </p:nvPr>
        </p:nvSpPr>
        <p:spPr>
          <a:xfrm>
            <a:off x="956931" y="912439"/>
            <a:ext cx="6422065" cy="568800"/>
          </a:xfrm>
          <a:prstGeom prst="rect">
            <a:avLst/>
          </a:prstGeom>
        </p:spPr>
        <p:txBody>
          <a:bodyPr anchor="b"/>
          <a:lstStyle>
            <a:lvl1pPr algn="l">
              <a:defRPr sz="35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 err="1"/>
              <a:t>Slide</a:t>
            </a:r>
            <a:r>
              <a:rPr lang="fr-FR" dirty="0"/>
              <a:t>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143833" y="6462904"/>
            <a:ext cx="1171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5438273" y="6462904"/>
            <a:ext cx="3705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066421" y="6467171"/>
            <a:ext cx="8983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AC6C36-793C-47E9-AB7B-C54112EDC2DB}" type="slidenum">
              <a:rPr lang="fr-FR" smtClean="0"/>
              <a:pPr/>
              <a:t>‹Nº›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2210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933653-9B89-4158-97C1-D7EAF5B55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A1CFCB7-31E3-4E05-8F79-BD3DBB32E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64636A1-46DE-4D74-B563-237682871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5EF7-3EA1-45CD-8F45-5431E25760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04761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xemple chapit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09"/>
          <a:stretch/>
        </p:blipFill>
        <p:spPr>
          <a:xfrm>
            <a:off x="-2498359" y="-152432"/>
            <a:ext cx="7090237" cy="670939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522"/>
            <a:ext cx="1423267" cy="1423267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20595"/>
            <a:ext cx="12192000" cy="437405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0" y="6337005"/>
            <a:ext cx="12192000" cy="83590"/>
          </a:xfrm>
          <a:prstGeom prst="rect">
            <a:avLst/>
          </a:prstGeom>
          <a:solidFill>
            <a:srgbClr val="004F9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832809" y="108154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sz="60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 err="1"/>
              <a:t>Chapter</a:t>
            </a:r>
            <a:r>
              <a:rPr lang="fr-FR" dirty="0"/>
              <a:t>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15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4832809" y="346914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 b="1">
                <a:solidFill>
                  <a:srgbClr val="004F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err="1"/>
              <a:t>Secondary</a:t>
            </a:r>
            <a:endParaRPr lang="fr-FR" dirty="0"/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143833" y="6462904"/>
            <a:ext cx="1171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5438273" y="6462904"/>
            <a:ext cx="3705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066421" y="6467171"/>
            <a:ext cx="8983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AC6C36-793C-47E9-AB7B-C54112EDC2DB}" type="slidenum">
              <a:rPr lang="fr-FR" smtClean="0"/>
              <a:pPr/>
              <a:t>‹Nº›</a:t>
            </a:fld>
            <a:endParaRPr lang="fr-FR" dirty="0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4D7F9463-C867-4211-BC1A-BB74E145405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71705" y="0"/>
            <a:ext cx="1520295" cy="72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8059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894BE1FA-E9B4-4CCE-85C8-2F47BD9068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" y="-8669"/>
            <a:ext cx="12190992" cy="6857433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D2782F1-F18E-44D7-81BC-02C85F5DA6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4872" y="1510145"/>
            <a:ext cx="4396509" cy="3112654"/>
          </a:xfrm>
        </p:spPr>
        <p:txBody>
          <a:bodyPr anchor="b">
            <a:noAutofit/>
          </a:bodyPr>
          <a:lstStyle>
            <a:lvl1pPr algn="ctr">
              <a:defRPr sz="5400" b="1"/>
            </a:lvl1pPr>
          </a:lstStyle>
          <a:p>
            <a:r>
              <a:rPr lang="es-ES" dirty="0"/>
              <a:t>Título del Curso</a:t>
            </a:r>
            <a:endParaRPr lang="es-MX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F50D482-E979-4D05-BC8C-A58FB85D0AB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8908" y="5416912"/>
            <a:ext cx="3768436" cy="64669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Expositor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767543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933653-9B89-4158-97C1-D7EAF5B55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A1CFCB7-31E3-4E05-8F79-BD3DBB32E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64636A1-46DE-4D74-B563-237682871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F2CA0-BC0D-498E-AD9F-5CB6E210556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928936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FBBA0B-740D-4D4C-96BF-BA287AC72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F39936C-76B5-452D-8CE6-FF3B80C13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69391AF-D9CA-4D7D-81C0-8A704DECE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F2CA0-BC0D-498E-AD9F-5CB6E210556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8045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78596-49DE-4B9D-8285-EFB7AC4BB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0C87C25-6624-4328-9C8D-85EFEE7CD8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95F1726-FBE9-41A2-85D0-1FD6FFE456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564065C-4E82-4E62-A777-C13C4517F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F2CA0-BC0D-498E-AD9F-5CB6E210556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417822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4CBD52-3AC5-40D4-B96C-E94BF5D3E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62D47AE-5463-4156-9CCD-B21B696D7D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CD24A25-2E56-43A1-8B67-879BF66D44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9E59D1A-EF49-479E-9BC0-8E3EDB2E1B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3D87F04-541C-407D-B93F-992AC50B24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F515539-6215-4BEE-A6D5-5F8212630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F2CA0-BC0D-498E-AD9F-5CB6E210556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537683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9BAF81-BDD6-4AF6-8876-4B6B38154B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471016"/>
            <a:ext cx="10515600" cy="1325563"/>
          </a:xfrm>
        </p:spPr>
        <p:txBody>
          <a:bodyPr>
            <a:noAutofit/>
          </a:bodyPr>
          <a:lstStyle>
            <a:lvl1pPr>
              <a:defRPr sz="6000">
                <a:solidFill>
                  <a:srgbClr val="99CC00"/>
                </a:solidFill>
              </a:defRPr>
            </a:lvl1pPr>
          </a:lstStyle>
          <a:p>
            <a:r>
              <a:rPr lang="es-ES" dirty="0"/>
              <a:t>Subtítulos</a:t>
            </a:r>
            <a:endParaRPr lang="es-MX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19C7190-496A-4C79-A739-6D49156D6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F2CA0-BC0D-498E-AD9F-5CB6E210556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0077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uverture exemple 1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697657"/>
            <a:ext cx="12192000" cy="1634067"/>
          </a:xfrm>
          <a:prstGeom prst="rect">
            <a:avLst/>
          </a:prstGeom>
          <a:solidFill>
            <a:srgbClr val="004F9E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 hasCustomPrompt="1"/>
          </p:nvPr>
        </p:nvSpPr>
        <p:spPr>
          <a:xfrm>
            <a:off x="305117" y="4988342"/>
            <a:ext cx="7847313" cy="1052696"/>
          </a:xfrm>
          <a:prstGeom prst="rect">
            <a:avLst/>
          </a:prstGeom>
        </p:spPr>
        <p:txBody>
          <a:bodyPr/>
          <a:lstStyle>
            <a:lvl1pPr>
              <a:defRPr sz="5500" b="1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fr-FR" dirty="0" err="1"/>
              <a:t>Presentation</a:t>
            </a:r>
            <a:r>
              <a:rPr lang="fr-FR" dirty="0"/>
              <a:t> </a:t>
            </a:r>
            <a:r>
              <a:rPr lang="fr-FR" dirty="0" err="1"/>
              <a:t>title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735" y="4895997"/>
            <a:ext cx="3602438" cy="123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63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C8337B8-7674-4A6C-A84E-C87A0BA2C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F2CA0-BC0D-498E-AD9F-5CB6E210556D}" type="slidenum">
              <a:rPr lang="es-MX" smtClean="0"/>
              <a:t>‹Nº›</a:t>
            </a:fld>
            <a:endParaRPr lang="es-MX"/>
          </a:p>
        </p:txBody>
      </p:sp>
      <p:sp>
        <p:nvSpPr>
          <p:cNvPr id="6" name="Marcador de posición de imagen 5">
            <a:extLst>
              <a:ext uri="{FF2B5EF4-FFF2-40B4-BE49-F238E27FC236}">
                <a16:creationId xmlns:a16="http://schemas.microsoft.com/office/drawing/2014/main" id="{F787C2FA-7DE1-4386-825F-587E3BCF37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7163" y="655638"/>
            <a:ext cx="11841162" cy="5292725"/>
          </a:xfrm>
        </p:spPr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360647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38DAD3-09EE-487B-A10E-5451EB401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61485F3-0F93-4934-B9AD-9E72B946E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92D1E75-935C-40A2-B1AD-97B91B1E97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7550F61-90ED-43E2-8525-3366A3210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F2CA0-BC0D-498E-AD9F-5CB6E210556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929794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2B7FEE-7A03-4FAE-A608-C834BC3F6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ECA35B8-7C97-4301-9FED-C5C7523410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3318686-A82C-4BF2-99A8-A73502D439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8244CE9-1F3B-4BED-9682-B5D4EA704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F2CA0-BC0D-498E-AD9F-5CB6E210556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305025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C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483175D-19D6-4FBD-B10C-E56F7D4612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9519"/>
            <a:ext cx="12190992" cy="685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2147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AN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429B3D54-5C73-47FA-B2AC-87FDE0F265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9519"/>
            <a:ext cx="12190992" cy="685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8202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exemple chapit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09"/>
          <a:stretch/>
        </p:blipFill>
        <p:spPr>
          <a:xfrm>
            <a:off x="-2498359" y="-152432"/>
            <a:ext cx="7090237" cy="670939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522"/>
            <a:ext cx="1423267" cy="1423267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20595"/>
            <a:ext cx="12192000" cy="43740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6337005"/>
            <a:ext cx="12192000" cy="83590"/>
          </a:xfrm>
          <a:prstGeom prst="rect">
            <a:avLst/>
          </a:prstGeom>
          <a:solidFill>
            <a:srgbClr val="004F9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832809" y="108154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sz="60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 err="1"/>
              <a:t>Chapter</a:t>
            </a:r>
            <a:r>
              <a:rPr lang="fr-FR" dirty="0"/>
              <a:t>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15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4832809" y="346914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 b="1">
                <a:solidFill>
                  <a:srgbClr val="004F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err="1"/>
              <a:t>Secondary</a:t>
            </a:r>
            <a:endParaRPr lang="fr-FR" dirty="0"/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143833" y="6462904"/>
            <a:ext cx="1171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F82069B-D762-44C2-BEF4-3F7B11C5D474}" type="datetimeFigureOut">
              <a:rPr lang="es-MX" smtClean="0"/>
              <a:t>26/08/2026</a:t>
            </a:fld>
            <a:endParaRPr lang="es-MX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5438273" y="6462904"/>
            <a:ext cx="3705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MX"/>
          </a:p>
        </p:txBody>
      </p:sp>
      <p:sp>
        <p:nvSpPr>
          <p:cNvPr id="1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066421" y="6467171"/>
            <a:ext cx="8983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8395DDD-BD17-4C92-8965-83620A431264}" type="slidenum">
              <a:rPr lang="es-MX" smtClean="0"/>
              <a:t>‹Nº›</a:t>
            </a:fld>
            <a:endParaRPr lang="es-MX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4D7F9463-C867-4211-BC1A-BB74E14540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71705" y="0"/>
            <a:ext cx="1520295" cy="72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1549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interieure sans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00273" y="1954264"/>
            <a:ext cx="12192000" cy="37607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baseline="0">
                <a:solidFill>
                  <a:srgbClr val="004F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err="1"/>
              <a:t>Secondary</a:t>
            </a:r>
            <a:endParaRPr lang="fr-FR" dirty="0"/>
          </a:p>
        </p:txBody>
      </p:sp>
      <p:sp>
        <p:nvSpPr>
          <p:cNvPr id="9" name="Titre 1"/>
          <p:cNvSpPr>
            <a:spLocks noGrp="1"/>
          </p:cNvSpPr>
          <p:nvPr>
            <p:ph type="ctrTitle" hasCustomPrompt="1"/>
          </p:nvPr>
        </p:nvSpPr>
        <p:spPr>
          <a:xfrm>
            <a:off x="100273" y="1301874"/>
            <a:ext cx="12192000" cy="568800"/>
          </a:xfrm>
          <a:prstGeom prst="rect">
            <a:avLst/>
          </a:prstGeom>
        </p:spPr>
        <p:txBody>
          <a:bodyPr anchor="b"/>
          <a:lstStyle>
            <a:lvl1pPr algn="l">
              <a:defRPr sz="35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 err="1"/>
              <a:t>Slide</a:t>
            </a:r>
            <a:r>
              <a:rPr lang="fr-FR" dirty="0"/>
              <a:t>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0" y="6337005"/>
            <a:ext cx="12192000" cy="83590"/>
          </a:xfrm>
          <a:prstGeom prst="rect">
            <a:avLst/>
          </a:prstGeom>
          <a:solidFill>
            <a:srgbClr val="004F9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BF2E2A6-E7BF-4183-824C-9871471227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1705" y="0"/>
            <a:ext cx="1520295" cy="72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65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D1A343B-5B93-4BB5-B6B2-1531C89C8D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1705" y="0"/>
            <a:ext cx="1520295" cy="72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994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exemple chapit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1"/>
          <p:cNvSpPr>
            <a:spLocks noGrp="1"/>
          </p:cNvSpPr>
          <p:nvPr>
            <p:ph type="ctrTitle" hasCustomPrompt="1"/>
          </p:nvPr>
        </p:nvSpPr>
        <p:spPr>
          <a:xfrm>
            <a:off x="4832809" y="108154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sz="60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 err="1"/>
              <a:t>Chapter</a:t>
            </a:r>
            <a:r>
              <a:rPr lang="fr-FR" dirty="0"/>
              <a:t>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2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4832809" y="346914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 b="1">
                <a:solidFill>
                  <a:srgbClr val="004F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err="1"/>
              <a:t>Secondary</a:t>
            </a:r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20595"/>
            <a:ext cx="12192000" cy="43740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6337005"/>
            <a:ext cx="12192000" cy="83590"/>
          </a:xfrm>
          <a:prstGeom prst="rect">
            <a:avLst/>
          </a:prstGeom>
          <a:solidFill>
            <a:srgbClr val="004F9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143833" y="6462904"/>
            <a:ext cx="1171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MX"/>
          </a:p>
        </p:txBody>
      </p:sp>
      <p:sp>
        <p:nvSpPr>
          <p:cNvPr id="12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5438273" y="6462904"/>
            <a:ext cx="3705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MX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066421" y="6467171"/>
            <a:ext cx="8983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EA995-B824-4B87-BAB0-026519305533}" type="slidenum">
              <a:rPr lang="es-MX" smtClean="0"/>
              <a:t>‹Nº›</a:t>
            </a:fld>
            <a:endParaRPr lang="es-MX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D0A4ACE2-B541-4512-A024-E452919C25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71705" y="0"/>
            <a:ext cx="1520295" cy="72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650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interieure photo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4" r="12538"/>
          <a:stretch/>
        </p:blipFill>
        <p:spPr>
          <a:xfrm>
            <a:off x="6221896" y="-1"/>
            <a:ext cx="5973418" cy="633273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20595"/>
            <a:ext cx="12192000" cy="437405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6337005"/>
            <a:ext cx="12192000" cy="83590"/>
          </a:xfrm>
          <a:prstGeom prst="rect">
            <a:avLst/>
          </a:prstGeom>
          <a:solidFill>
            <a:srgbClr val="004F9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6218555" y="-85061"/>
            <a:ext cx="2334896" cy="6422065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noFill/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8553451" y="1"/>
            <a:ext cx="1905001" cy="6337004"/>
          </a:xfrm>
          <a:prstGeom prst="rect">
            <a:avLst/>
          </a:prstGeom>
          <a:solidFill>
            <a:schemeClr val="bg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noFill/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12" y="341814"/>
            <a:ext cx="813761" cy="813761"/>
          </a:xfrm>
          <a:prstGeom prst="rect">
            <a:avLst/>
          </a:prstGeom>
        </p:spPr>
      </p:pic>
      <p:sp>
        <p:nvSpPr>
          <p:cNvPr id="17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509822" y="779502"/>
            <a:ext cx="12192000" cy="37607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baseline="0">
                <a:solidFill>
                  <a:srgbClr val="004F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err="1"/>
              <a:t>Secondary</a:t>
            </a:r>
            <a:endParaRPr lang="fr-FR" dirty="0"/>
          </a:p>
        </p:txBody>
      </p:sp>
      <p:sp>
        <p:nvSpPr>
          <p:cNvPr id="18" name="Titre 1"/>
          <p:cNvSpPr>
            <a:spLocks noGrp="1"/>
          </p:cNvSpPr>
          <p:nvPr>
            <p:ph type="ctrTitle" hasCustomPrompt="1"/>
          </p:nvPr>
        </p:nvSpPr>
        <p:spPr>
          <a:xfrm>
            <a:off x="1509822" y="285118"/>
            <a:ext cx="12192000" cy="568800"/>
          </a:xfrm>
          <a:prstGeom prst="rect">
            <a:avLst/>
          </a:prstGeom>
        </p:spPr>
        <p:txBody>
          <a:bodyPr anchor="b"/>
          <a:lstStyle>
            <a:lvl1pPr algn="l">
              <a:defRPr sz="35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 err="1"/>
              <a:t>Slide</a:t>
            </a:r>
            <a:r>
              <a:rPr lang="fr-FR" dirty="0"/>
              <a:t>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12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143833" y="6462904"/>
            <a:ext cx="1171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9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5438273" y="6462904"/>
            <a:ext cx="3705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20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066421" y="6467171"/>
            <a:ext cx="8983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AC6C36-793C-47E9-AB7B-C54112EDC2DB}" type="slidenum">
              <a:rPr lang="fr-FR" smtClean="0"/>
              <a:pPr/>
              <a:t>‹Nº›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0086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uverture exemple 2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054600"/>
            <a:ext cx="12192000" cy="1634067"/>
          </a:xfrm>
          <a:prstGeom prst="rect">
            <a:avLst/>
          </a:prstGeom>
          <a:solidFill>
            <a:srgbClr val="004F9E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Titre 3"/>
          <p:cNvSpPr>
            <a:spLocks noGrp="1"/>
          </p:cNvSpPr>
          <p:nvPr>
            <p:ph type="title" hasCustomPrompt="1"/>
          </p:nvPr>
        </p:nvSpPr>
        <p:spPr>
          <a:xfrm>
            <a:off x="419994" y="5467862"/>
            <a:ext cx="7847313" cy="1052696"/>
          </a:xfrm>
          <a:prstGeom prst="rect">
            <a:avLst/>
          </a:prstGeom>
        </p:spPr>
        <p:txBody>
          <a:bodyPr/>
          <a:lstStyle>
            <a:lvl1pPr>
              <a:defRPr sz="5500" b="1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fr-FR" dirty="0" err="1"/>
              <a:t>Presentation</a:t>
            </a:r>
            <a:r>
              <a:rPr lang="fr-FR" dirty="0"/>
              <a:t> </a:t>
            </a:r>
            <a:r>
              <a:rPr lang="fr-FR" dirty="0" err="1"/>
              <a:t>title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735" y="5260402"/>
            <a:ext cx="3602438" cy="1237386"/>
          </a:xfrm>
          <a:prstGeom prst="rect">
            <a:avLst/>
          </a:prstGeom>
        </p:spPr>
      </p:pic>
      <p:sp>
        <p:nvSpPr>
          <p:cNvPr id="7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19994" y="6688738"/>
            <a:ext cx="1171074" cy="1693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endParaRPr lang="es-MX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8357735" y="6688667"/>
            <a:ext cx="3834265" cy="1693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/>
                </a:solidFill>
                <a:latin typeface="+mj-lt"/>
              </a:defRPr>
            </a:lvl1pPr>
          </a:lstStyle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71712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uverture exemple 3">
    <p:bg>
      <p:bgPr>
        <a:blipFill dpi="0" rotWithShape="1">
          <a:blip r:embed="rId2">
            <a:lum/>
          </a:blip>
          <a:srcRect/>
          <a:stretch>
            <a:fillRect t="-41000" b="-4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054600"/>
            <a:ext cx="12192000" cy="1634067"/>
          </a:xfrm>
          <a:prstGeom prst="rect">
            <a:avLst/>
          </a:prstGeom>
          <a:solidFill>
            <a:srgbClr val="004F9E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Titre 3"/>
          <p:cNvSpPr>
            <a:spLocks noGrp="1"/>
          </p:cNvSpPr>
          <p:nvPr>
            <p:ph type="title" hasCustomPrompt="1"/>
          </p:nvPr>
        </p:nvSpPr>
        <p:spPr>
          <a:xfrm>
            <a:off x="419994" y="5467862"/>
            <a:ext cx="7847313" cy="1052696"/>
          </a:xfrm>
          <a:prstGeom prst="rect">
            <a:avLst/>
          </a:prstGeom>
        </p:spPr>
        <p:txBody>
          <a:bodyPr/>
          <a:lstStyle>
            <a:lvl1pPr>
              <a:defRPr sz="5500" b="1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fr-FR" dirty="0" err="1"/>
              <a:t>Presentation</a:t>
            </a:r>
            <a:r>
              <a:rPr lang="fr-FR" dirty="0"/>
              <a:t> </a:t>
            </a:r>
            <a:r>
              <a:rPr lang="fr-FR" dirty="0" err="1"/>
              <a:t>title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735" y="5260402"/>
            <a:ext cx="3602438" cy="1237386"/>
          </a:xfrm>
          <a:prstGeom prst="rect">
            <a:avLst/>
          </a:prstGeom>
        </p:spPr>
      </p:pic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8357735" y="6688667"/>
            <a:ext cx="3834265" cy="1693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/>
                </a:solidFill>
                <a:latin typeface="+mj-lt"/>
              </a:defRPr>
            </a:lvl1pPr>
          </a:lstStyle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00334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uverture exemple 4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054600"/>
            <a:ext cx="12192000" cy="1634067"/>
          </a:xfrm>
          <a:prstGeom prst="rect">
            <a:avLst/>
          </a:prstGeom>
          <a:solidFill>
            <a:srgbClr val="004F9E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Titre 3"/>
          <p:cNvSpPr>
            <a:spLocks noGrp="1"/>
          </p:cNvSpPr>
          <p:nvPr>
            <p:ph type="title" hasCustomPrompt="1"/>
          </p:nvPr>
        </p:nvSpPr>
        <p:spPr>
          <a:xfrm>
            <a:off x="419994" y="5467862"/>
            <a:ext cx="7847313" cy="1052696"/>
          </a:xfrm>
          <a:prstGeom prst="rect">
            <a:avLst/>
          </a:prstGeom>
        </p:spPr>
        <p:txBody>
          <a:bodyPr/>
          <a:lstStyle>
            <a:lvl1pPr>
              <a:defRPr sz="5500" b="1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fr-FR" dirty="0" err="1"/>
              <a:t>Presentation</a:t>
            </a:r>
            <a:r>
              <a:rPr lang="fr-FR" dirty="0"/>
              <a:t> </a:t>
            </a:r>
            <a:r>
              <a:rPr lang="fr-FR" dirty="0" err="1"/>
              <a:t>title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735" y="5260402"/>
            <a:ext cx="3602438" cy="1237386"/>
          </a:xfrm>
          <a:prstGeom prst="rect">
            <a:avLst/>
          </a:prstGeom>
        </p:spPr>
      </p:pic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8357735" y="6688667"/>
            <a:ext cx="3834265" cy="1693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/>
                </a:solidFill>
                <a:latin typeface="+mj-lt"/>
              </a:defRPr>
            </a:lvl1pPr>
          </a:lstStyle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0780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exemple chapit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1"/>
          <p:cNvSpPr>
            <a:spLocks noGrp="1"/>
          </p:cNvSpPr>
          <p:nvPr>
            <p:ph type="ctrTitle" hasCustomPrompt="1"/>
          </p:nvPr>
        </p:nvSpPr>
        <p:spPr>
          <a:xfrm>
            <a:off x="4832809" y="108154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sz="60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 err="1"/>
              <a:t>Chapter</a:t>
            </a:r>
            <a:r>
              <a:rPr lang="fr-FR" dirty="0"/>
              <a:t>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2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4832809" y="346914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 b="1">
                <a:solidFill>
                  <a:srgbClr val="004F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err="1"/>
              <a:t>Secondary</a:t>
            </a:r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20595"/>
            <a:ext cx="12192000" cy="43740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6337005"/>
            <a:ext cx="12192000" cy="83590"/>
          </a:xfrm>
          <a:prstGeom prst="rect">
            <a:avLst/>
          </a:prstGeom>
          <a:solidFill>
            <a:srgbClr val="004F9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143833" y="6462904"/>
            <a:ext cx="1171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MX"/>
          </a:p>
        </p:txBody>
      </p:sp>
      <p:sp>
        <p:nvSpPr>
          <p:cNvPr id="12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5438273" y="6462904"/>
            <a:ext cx="3705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MX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066421" y="6467171"/>
            <a:ext cx="8983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EA995-B824-4B87-BAB0-026519305533}" type="slidenum">
              <a:rPr lang="es-MX" smtClean="0"/>
              <a:t>‹Nº›</a:t>
            </a:fld>
            <a:endParaRPr lang="es-MX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D0A4ACE2-B541-4512-A024-E452919C25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71705" y="0"/>
            <a:ext cx="1520295" cy="72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577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D1A343B-5B93-4BB5-B6B2-1531C89C8D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1705" y="0"/>
            <a:ext cx="1520295" cy="72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431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A06478-1E62-4052-ADB5-A3F571B31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48F443-1C75-480C-8FC3-15D007E08B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479EE7C-15BD-4B22-839D-74A0910880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1705" y="0"/>
            <a:ext cx="1520295" cy="72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272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GRAC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D03CB65-8C9C-4246-92FF-5FF15A284F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1705" y="0"/>
            <a:ext cx="1520295" cy="72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832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03" y="91213"/>
            <a:ext cx="973794" cy="973794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20595"/>
            <a:ext cx="12192000" cy="43740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337005"/>
            <a:ext cx="12192000" cy="83590"/>
          </a:xfrm>
          <a:prstGeom prst="rect">
            <a:avLst/>
          </a:prstGeom>
          <a:solidFill>
            <a:srgbClr val="004F9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74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C583430-30DB-4C2D-90B9-4A9E9C07783E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E39B866-8974-41B3-85CC-F877AD08B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672D0EF-E0ED-4C4C-ACC3-1E2EF2F0EB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174A98-0DA3-4F81-945F-C5CE39C1D1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0874" y="6333409"/>
            <a:ext cx="501072" cy="3866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444F2CA0-BC0D-498E-AD9F-5CB6E210556D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06314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Empresario sosteniendo un letrero sonriendo">
            <a:extLst>
              <a:ext uri="{FF2B5EF4-FFF2-40B4-BE49-F238E27FC236}">
                <a16:creationId xmlns:a16="http://schemas.microsoft.com/office/drawing/2014/main" id="{200F0C51-CD71-67FB-7BA0-91D12F13BE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441"/>
          <a:stretch/>
        </p:blipFill>
        <p:spPr>
          <a:xfrm>
            <a:off x="357649" y="521761"/>
            <a:ext cx="4477116" cy="639172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B5B9420-49BF-47A0-A57B-F7AF96CA40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152298">
            <a:off x="625469" y="1940772"/>
            <a:ext cx="4070555" cy="3006371"/>
          </a:xfrm>
        </p:spPr>
        <p:txBody>
          <a:bodyPr/>
          <a:lstStyle/>
          <a:p>
            <a:r>
              <a:rPr lang="es-MX" sz="3600" dirty="0">
                <a:solidFill>
                  <a:schemeClr val="accent1"/>
                </a:solidFill>
              </a:rPr>
              <a:t>¡</a:t>
            </a:r>
            <a:r>
              <a:rPr lang="es-MX" sz="3600" dirty="0" err="1">
                <a:solidFill>
                  <a:schemeClr val="accent1"/>
                </a:solidFill>
              </a:rPr>
              <a:t>Bienvenid@s</a:t>
            </a:r>
            <a:r>
              <a:rPr lang="es-MX" sz="3600" dirty="0">
                <a:solidFill>
                  <a:schemeClr val="accent1"/>
                </a:solidFill>
              </a:rPr>
              <a:t>!</a:t>
            </a:r>
            <a:br>
              <a:rPr lang="es-MX" sz="3600" dirty="0">
                <a:solidFill>
                  <a:schemeClr val="accent1"/>
                </a:solidFill>
              </a:rPr>
            </a:br>
            <a:br>
              <a:rPr lang="es-MX" sz="3600" dirty="0">
                <a:solidFill>
                  <a:schemeClr val="accent1"/>
                </a:solidFill>
              </a:rPr>
            </a:br>
            <a:endParaRPr lang="es-MX" sz="36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9E7277C-6150-455A-94B2-ECA2BCBDF5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59097" y="5673436"/>
            <a:ext cx="4837470" cy="743862"/>
          </a:xfrm>
        </p:spPr>
        <p:txBody>
          <a:bodyPr>
            <a:normAutofit/>
          </a:bodyPr>
          <a:lstStyle/>
          <a:p>
            <a:r>
              <a:rPr lang="es-MX" sz="1600" b="1" dirty="0">
                <a:solidFill>
                  <a:schemeClr val="tx1"/>
                </a:solidFill>
              </a:rPr>
              <a:t>Presentado por: MDO Claudia Caballero</a:t>
            </a:r>
          </a:p>
          <a:p>
            <a:endParaRPr lang="es-MX" sz="1600" b="1" dirty="0">
              <a:solidFill>
                <a:schemeClr val="tx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4AE8CD2-26DF-1F8D-796E-66CF8F4090FA}"/>
              </a:ext>
            </a:extLst>
          </p:cNvPr>
          <p:cNvSpPr txBox="1"/>
          <p:nvPr/>
        </p:nvSpPr>
        <p:spPr>
          <a:xfrm rot="195698">
            <a:off x="1120968" y="3919110"/>
            <a:ext cx="307955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Taller: Gestión del Desempeño y Productividad de Equipos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400" b="1" dirty="0">
                <a:solidFill>
                  <a:srgbClr val="0C0C0C"/>
                </a:solidFill>
                <a:latin typeface="Calibri" panose="020F0502020204030204"/>
              </a:rPr>
              <a:t>Planillas de Trabajo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srgbClr val="0C0C0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7108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AD854777-4CAF-4BF4-AA2F-64A91A127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628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s-MX" sz="2800" b="1" dirty="0"/>
              <a:t>Diagnóstico personal: “Matriz Eisenhower</a:t>
            </a:r>
            <a:r>
              <a:rPr lang="es-MX" sz="2800" dirty="0"/>
              <a:t>”</a:t>
            </a:r>
            <a:br>
              <a:rPr lang="es-MX" sz="2800" dirty="0"/>
            </a:br>
            <a:endParaRPr lang="es-MX" sz="2800" dirty="0"/>
          </a:p>
        </p:txBody>
      </p:sp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BF1C6DA0-46FF-4BF3-BAD1-C73919C88C6C}"/>
              </a:ext>
            </a:extLst>
          </p:cNvPr>
          <p:cNvCxnSpPr>
            <a:cxnSpLocks/>
          </p:cNvCxnSpPr>
          <p:nvPr/>
        </p:nvCxnSpPr>
        <p:spPr>
          <a:xfrm>
            <a:off x="6095999" y="812612"/>
            <a:ext cx="0" cy="517562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B7862F35-F116-4EAF-9D4E-FEC6F3798E9F}"/>
              </a:ext>
            </a:extLst>
          </p:cNvPr>
          <p:cNvCxnSpPr>
            <a:cxnSpLocks/>
          </p:cNvCxnSpPr>
          <p:nvPr/>
        </p:nvCxnSpPr>
        <p:spPr>
          <a:xfrm>
            <a:off x="2214560" y="3400425"/>
            <a:ext cx="7698573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CC350582-1E6E-431E-8346-495D910A79E6}"/>
              </a:ext>
            </a:extLst>
          </p:cNvPr>
          <p:cNvSpPr txBox="1"/>
          <p:nvPr/>
        </p:nvSpPr>
        <p:spPr>
          <a:xfrm>
            <a:off x="1652879" y="1428750"/>
            <a:ext cx="461665" cy="40005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00B050"/>
                </a:solidFill>
                <a:latin typeface="+mj-lt"/>
              </a:rPr>
              <a:t>ASUNTOS IMPORTANTES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11E3BA2-14DC-450A-A467-A86AC3B9D980}"/>
              </a:ext>
            </a:extLst>
          </p:cNvPr>
          <p:cNvSpPr txBox="1"/>
          <p:nvPr/>
        </p:nvSpPr>
        <p:spPr>
          <a:xfrm rot="5400000">
            <a:off x="5865167" y="4242009"/>
            <a:ext cx="461665" cy="40005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FF0000"/>
                </a:solidFill>
                <a:latin typeface="+mj-lt"/>
              </a:rPr>
              <a:t>ASUNTOS URGENTES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59F3BE7-EB86-4D78-896F-527E29746738}"/>
              </a:ext>
            </a:extLst>
          </p:cNvPr>
          <p:cNvSpPr txBox="1"/>
          <p:nvPr/>
        </p:nvSpPr>
        <p:spPr>
          <a:xfrm>
            <a:off x="6095999" y="594906"/>
            <a:ext cx="428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/>
              <a:t>+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B49DB81-E1F5-46A4-84A5-71AF82A49A58}"/>
              </a:ext>
            </a:extLst>
          </p:cNvPr>
          <p:cNvSpPr txBox="1"/>
          <p:nvPr/>
        </p:nvSpPr>
        <p:spPr>
          <a:xfrm>
            <a:off x="9548814" y="3432671"/>
            <a:ext cx="428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/>
              <a:t>+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D6666120-A3DB-46CB-B313-50F7D74431D4}"/>
              </a:ext>
            </a:extLst>
          </p:cNvPr>
          <p:cNvSpPr txBox="1"/>
          <p:nvPr/>
        </p:nvSpPr>
        <p:spPr>
          <a:xfrm>
            <a:off x="6095999" y="5499528"/>
            <a:ext cx="428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/>
              <a:t>-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9A71BCDA-744E-4206-BADB-34DCB32B83AF}"/>
              </a:ext>
            </a:extLst>
          </p:cNvPr>
          <p:cNvSpPr txBox="1"/>
          <p:nvPr/>
        </p:nvSpPr>
        <p:spPr>
          <a:xfrm>
            <a:off x="2143120" y="3268167"/>
            <a:ext cx="533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/>
              <a:t>-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946BD7DA-FB0E-4B36-AAE3-9B65CEA24436}"/>
              </a:ext>
            </a:extLst>
          </p:cNvPr>
          <p:cNvSpPr txBox="1"/>
          <p:nvPr/>
        </p:nvSpPr>
        <p:spPr>
          <a:xfrm>
            <a:off x="2325295" y="1035518"/>
            <a:ext cx="3786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IMPORTANTE Y NO URGENTE - </a:t>
            </a:r>
            <a:r>
              <a:rPr lang="es-MX" sz="1400" b="1" dirty="0">
                <a:solidFill>
                  <a:srgbClr val="004C99"/>
                </a:solidFill>
                <a:latin typeface="+mj-lt"/>
              </a:rPr>
              <a:t>PLANIFICA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C10A9332-E03D-41A9-9C03-CCD302AB7738}"/>
              </a:ext>
            </a:extLst>
          </p:cNvPr>
          <p:cNvSpPr txBox="1"/>
          <p:nvPr/>
        </p:nvSpPr>
        <p:spPr>
          <a:xfrm>
            <a:off x="6524624" y="1065718"/>
            <a:ext cx="3786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IMPORTANTE Y  URGENTE</a:t>
            </a:r>
          </a:p>
          <a:p>
            <a:pPr algn="ctr"/>
            <a:r>
              <a:rPr lang="es-MX" sz="1400" b="1" dirty="0">
                <a:solidFill>
                  <a:srgbClr val="004C99"/>
                </a:solidFill>
                <a:latin typeface="+mj-lt"/>
              </a:rPr>
              <a:t>REALIZA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6FD58052-ED7C-4477-9E02-E39BE829F2CB}"/>
              </a:ext>
            </a:extLst>
          </p:cNvPr>
          <p:cNvSpPr txBox="1"/>
          <p:nvPr/>
        </p:nvSpPr>
        <p:spPr>
          <a:xfrm>
            <a:off x="2202658" y="5559614"/>
            <a:ext cx="3786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NO IMPORTANTE Y NO URGENTE</a:t>
            </a:r>
          </a:p>
          <a:p>
            <a:pPr algn="ctr"/>
            <a:r>
              <a:rPr lang="es-MX" sz="1400" b="1" dirty="0">
                <a:solidFill>
                  <a:srgbClr val="004C99"/>
                </a:solidFill>
                <a:latin typeface="+mj-lt"/>
              </a:rPr>
              <a:t>ELIMINA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6F3AC758-7C8C-4DF7-85B7-B61402E03591}"/>
              </a:ext>
            </a:extLst>
          </p:cNvPr>
          <p:cNvSpPr txBox="1"/>
          <p:nvPr/>
        </p:nvSpPr>
        <p:spPr>
          <a:xfrm>
            <a:off x="5988839" y="5526605"/>
            <a:ext cx="3786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 IMPORTANTE Y NO URGENTE</a:t>
            </a:r>
          </a:p>
          <a:p>
            <a:pPr algn="ctr"/>
            <a:r>
              <a:rPr lang="es-MX" sz="1400" b="1" dirty="0">
                <a:solidFill>
                  <a:srgbClr val="004C99"/>
                </a:solidFill>
                <a:latin typeface="+mj-lt"/>
              </a:rPr>
              <a:t>DELEGA</a:t>
            </a:r>
          </a:p>
        </p:txBody>
      </p:sp>
    </p:spTree>
    <p:extLst>
      <p:ext uri="{BB962C8B-B14F-4D97-AF65-F5344CB8AC3E}">
        <p14:creationId xmlns:p14="http://schemas.microsoft.com/office/powerpoint/2010/main" val="62568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AD854777-4CAF-4BF4-AA2F-64A91A127E87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s-MX" sz="2800" dirty="0"/>
              <a:t>Matriz de Delegación Blanchard </a:t>
            </a:r>
            <a:br>
              <a:rPr lang="es-MX" sz="2500" dirty="0"/>
            </a:br>
            <a:endParaRPr lang="es-MX" sz="2500" dirty="0"/>
          </a:p>
        </p:txBody>
      </p:sp>
      <p:graphicFrame>
        <p:nvGraphicFramePr>
          <p:cNvPr id="2" name="Tabla 3">
            <a:extLst>
              <a:ext uri="{FF2B5EF4-FFF2-40B4-BE49-F238E27FC236}">
                <a16:creationId xmlns:a16="http://schemas.microsoft.com/office/drawing/2014/main" id="{8925D0B8-A912-4A83-9BBB-055DF22AF9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3157243"/>
              </p:ext>
            </p:extLst>
          </p:nvPr>
        </p:nvGraphicFramePr>
        <p:xfrm>
          <a:off x="381000" y="1139605"/>
          <a:ext cx="11430000" cy="4881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00">
                  <a:extLst>
                    <a:ext uri="{9D8B030D-6E8A-4147-A177-3AD203B41FA5}">
                      <a16:colId xmlns:a16="http://schemas.microsoft.com/office/drawing/2014/main" val="298674551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132427088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593972936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36053769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MX" sz="1400" dirty="0">
                          <a:latin typeface="+mj-lt"/>
                          <a:cs typeface="Arial" panose="020B0604020202020204" pitchFamily="34" charset="0"/>
                        </a:rPr>
                        <a:t>Nivel</a:t>
                      </a:r>
                    </a:p>
                  </a:txBody>
                  <a:tcP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400" dirty="0">
                          <a:latin typeface="+mj-lt"/>
                          <a:cs typeface="Arial" panose="020B0604020202020204" pitchFamily="34" charset="0"/>
                        </a:rPr>
                        <a:t>A quien aplica</a:t>
                      </a:r>
                    </a:p>
                  </a:txBody>
                  <a:tcP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400" dirty="0">
                          <a:latin typeface="+mj-lt"/>
                          <a:cs typeface="Arial" panose="020B0604020202020204" pitchFamily="34" charset="0"/>
                        </a:rPr>
                        <a:t>Personas</a:t>
                      </a:r>
                    </a:p>
                  </a:txBody>
                  <a:tcP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400" dirty="0">
                          <a:latin typeface="+mj-lt"/>
                          <a:cs typeface="Arial" panose="020B0604020202020204" pitchFamily="34" charset="0"/>
                        </a:rPr>
                        <a:t>Tareas a delegar</a:t>
                      </a:r>
                    </a:p>
                  </a:txBody>
                  <a:tcP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7072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sz="1400" dirty="0">
                          <a:latin typeface="+mj-lt"/>
                          <a:cs typeface="Arial" panose="020B0604020202020204" pitchFamily="34" charset="0"/>
                        </a:rPr>
                        <a:t>1. Haz lo que digo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Personas nuevas, asuntos críticos (D1)</a:t>
                      </a:r>
                    </a:p>
                    <a:p>
                      <a:endParaRPr lang="es-MX" sz="1400" dirty="0">
                        <a:latin typeface="+mj-lt"/>
                        <a:cs typeface="Arial" panose="020B0604020202020204" pitchFamily="34" charset="0"/>
                      </a:endParaRPr>
                    </a:p>
                    <a:p>
                      <a:endParaRPr lang="es-MX" sz="14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99602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sz="1400" dirty="0">
                          <a:latin typeface="+mj-lt"/>
                          <a:cs typeface="Arial" panose="020B0604020202020204" pitchFamily="34" charset="0"/>
                        </a:rPr>
                        <a:t>2. Da opciones, yo decido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4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Personas en desarrollo, decisiones de alto impacto (D2)</a:t>
                      </a:r>
                    </a:p>
                    <a:p>
                      <a:endParaRPr lang="es-MX" sz="1400" dirty="0">
                        <a:latin typeface="+mj-lt"/>
                        <a:cs typeface="Arial" panose="020B0604020202020204" pitchFamily="34" charset="0"/>
                      </a:endParaRPr>
                    </a:p>
                    <a:p>
                      <a:endParaRPr lang="es-MX" sz="14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92722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sz="1400" dirty="0">
                          <a:latin typeface="+mj-lt"/>
                          <a:cs typeface="Arial" panose="020B0604020202020204" pitchFamily="34" charset="0"/>
                        </a:rPr>
                        <a:t>3. Decide, pero consúltame antes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Personas en desarrollo, decisiones de impacto bajo (D2)</a:t>
                      </a:r>
                    </a:p>
                    <a:p>
                      <a:endParaRPr lang="es-MX" sz="1400" dirty="0">
                        <a:latin typeface="+mj-lt"/>
                        <a:cs typeface="Arial" panose="020B0604020202020204" pitchFamily="34" charset="0"/>
                      </a:endParaRPr>
                    </a:p>
                    <a:p>
                      <a:endParaRPr lang="es-MX" sz="14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77274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sz="1400" dirty="0">
                          <a:latin typeface="+mj-lt"/>
                          <a:cs typeface="Arial" panose="020B0604020202020204" pitchFamily="34" charset="0"/>
                        </a:rPr>
                        <a:t>4. Mantenme al tanto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Personas con experiencia y mayor desarrollo (D3)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2675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sz="1400" dirty="0">
                          <a:latin typeface="+mj-lt"/>
                          <a:cs typeface="Arial" panose="020B0604020202020204" pitchFamily="34" charset="0"/>
                        </a:rPr>
                        <a:t>5. Es tu responsabilidad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4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Personas maduras y con alta experiencia, confianza plena (D4)</a:t>
                      </a:r>
                    </a:p>
                    <a:p>
                      <a:endParaRPr lang="es-MX" sz="14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62273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5481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AD854777-4CAF-4BF4-AA2F-64A91A127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208" y="194468"/>
            <a:ext cx="10515600" cy="1325563"/>
          </a:xfrm>
        </p:spPr>
        <p:txBody>
          <a:bodyPr/>
          <a:lstStyle/>
          <a:p>
            <a:r>
              <a:rPr lang="es-MX" sz="2500" b="1" dirty="0">
                <a:cs typeface="Arial" panose="020B0604020202020204" pitchFamily="34" charset="0"/>
              </a:rPr>
              <a:t>Diagnóstico personal: “Gestión de Estrés y Energía”</a:t>
            </a:r>
            <a:br>
              <a:rPr lang="es-MX" sz="2400" b="1" dirty="0">
                <a:cs typeface="Arial" panose="020B0604020202020204" pitchFamily="34" charset="0"/>
              </a:rPr>
            </a:br>
            <a:r>
              <a:rPr lang="es-MX" sz="1600" dirty="0"/>
              <a:t>Evalúa usando una escala del 1 (nunca) al 5 (siempre), después suma tu puntaje. </a:t>
            </a: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07BF79EB-491C-432D-9355-63C46358B6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690106"/>
              </p:ext>
            </p:extLst>
          </p:nvPr>
        </p:nvGraphicFramePr>
        <p:xfrm>
          <a:off x="271844" y="1214438"/>
          <a:ext cx="11725084" cy="4376391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477964">
                  <a:extLst>
                    <a:ext uri="{9D8B030D-6E8A-4147-A177-3AD203B41FA5}">
                      <a16:colId xmlns:a16="http://schemas.microsoft.com/office/drawing/2014/main" val="2111458780"/>
                    </a:ext>
                  </a:extLst>
                </a:gridCol>
                <a:gridCol w="5541264">
                  <a:extLst>
                    <a:ext uri="{9D8B030D-6E8A-4147-A177-3AD203B41FA5}">
                      <a16:colId xmlns:a16="http://schemas.microsoft.com/office/drawing/2014/main" val="3557331828"/>
                    </a:ext>
                  </a:extLst>
                </a:gridCol>
                <a:gridCol w="530352">
                  <a:extLst>
                    <a:ext uri="{9D8B030D-6E8A-4147-A177-3AD203B41FA5}">
                      <a16:colId xmlns:a16="http://schemas.microsoft.com/office/drawing/2014/main" val="1474856280"/>
                    </a:ext>
                  </a:extLst>
                </a:gridCol>
                <a:gridCol w="566928">
                  <a:extLst>
                    <a:ext uri="{9D8B030D-6E8A-4147-A177-3AD203B41FA5}">
                      <a16:colId xmlns:a16="http://schemas.microsoft.com/office/drawing/2014/main" val="2099878795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409934561"/>
                    </a:ext>
                  </a:extLst>
                </a:gridCol>
                <a:gridCol w="512064">
                  <a:extLst>
                    <a:ext uri="{9D8B030D-6E8A-4147-A177-3AD203B41FA5}">
                      <a16:colId xmlns:a16="http://schemas.microsoft.com/office/drawing/2014/main" val="444850427"/>
                    </a:ext>
                  </a:extLst>
                </a:gridCol>
                <a:gridCol w="585216">
                  <a:extLst>
                    <a:ext uri="{9D8B030D-6E8A-4147-A177-3AD203B41FA5}">
                      <a16:colId xmlns:a16="http://schemas.microsoft.com/office/drawing/2014/main" val="1319433319"/>
                    </a:ext>
                  </a:extLst>
                </a:gridCol>
                <a:gridCol w="2962656">
                  <a:extLst>
                    <a:ext uri="{9D8B030D-6E8A-4147-A177-3AD203B41FA5}">
                      <a16:colId xmlns:a16="http://schemas.microsoft.com/office/drawing/2014/main" val="1527900187"/>
                    </a:ext>
                  </a:extLst>
                </a:gridCol>
              </a:tblGrid>
              <a:tr h="33585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Nº</a:t>
                      </a:r>
                      <a:endParaRPr lang="es-MX" sz="14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Ladrón del tiempo</a:t>
                      </a:r>
                      <a:endParaRPr lang="es-MX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s-MX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s-MX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s-MX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s-MX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s-MX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Acciones de mejora</a:t>
                      </a:r>
                      <a:endParaRPr lang="es-MX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1236112"/>
                  </a:ext>
                </a:extLst>
              </a:tr>
              <a:tr h="471341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dirty="0"/>
                        <a:t>Me levanto con energía y ganas de iniciar el día.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extLst>
                  <a:ext uri="{0D108BD9-81ED-4DB2-BD59-A6C34878D82A}">
                    <a16:rowId xmlns:a16="http://schemas.microsoft.com/office/drawing/2014/main" val="3091552298"/>
                  </a:ext>
                </a:extLst>
              </a:tr>
              <a:tr h="452737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es-MX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kern="1200" dirty="0">
                          <a:solidFill>
                            <a:schemeClr val="tx1"/>
                          </a:solidFill>
                        </a:rPr>
                        <a:t>Me siento enfocado y concentrado al realizar mis tareas.</a:t>
                      </a:r>
                      <a:endParaRPr lang="es-MX" sz="12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extLst>
                  <a:ext uri="{0D108BD9-81ED-4DB2-BD59-A6C34878D82A}">
                    <a16:rowId xmlns:a16="http://schemas.microsoft.com/office/drawing/2014/main" val="3308889133"/>
                  </a:ext>
                </a:extLst>
              </a:tr>
              <a:tr h="372111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es-MX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kern="1200" dirty="0">
                          <a:solidFill>
                            <a:schemeClr val="tx1"/>
                          </a:solidFill>
                        </a:rPr>
                        <a:t>Hago pausas breves intencionales durante el trabajo.</a:t>
                      </a:r>
                      <a:endParaRPr lang="es-MX" sz="12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extLst>
                  <a:ext uri="{0D108BD9-81ED-4DB2-BD59-A6C34878D82A}">
                    <a16:rowId xmlns:a16="http://schemas.microsoft.com/office/drawing/2014/main" val="1395118872"/>
                  </a:ext>
                </a:extLst>
              </a:tr>
              <a:tr h="42487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es-MX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kern="1200" dirty="0">
                          <a:solidFill>
                            <a:schemeClr val="tx1"/>
                          </a:solidFill>
                        </a:rPr>
                        <a:t>Me alimento de forma saludable durante la jornada laboral.</a:t>
                      </a:r>
                      <a:endParaRPr lang="es-MX" sz="12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extLst>
                  <a:ext uri="{0D108BD9-81ED-4DB2-BD59-A6C34878D82A}">
                    <a16:rowId xmlns:a16="http://schemas.microsoft.com/office/drawing/2014/main" val="3698217842"/>
                  </a:ext>
                </a:extLst>
              </a:tr>
              <a:tr h="397558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s-MX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kern="1200" dirty="0">
                          <a:solidFill>
                            <a:schemeClr val="tx1"/>
                          </a:solidFill>
                        </a:rPr>
                        <a:t>Duermo al menos 7 horas de forma continua.</a:t>
                      </a:r>
                      <a:endParaRPr lang="es-MX" sz="12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extLst>
                  <a:ext uri="{0D108BD9-81ED-4DB2-BD59-A6C34878D82A}">
                    <a16:rowId xmlns:a16="http://schemas.microsoft.com/office/drawing/2014/main" val="2075003253"/>
                  </a:ext>
                </a:extLst>
              </a:tr>
              <a:tr h="38438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  <a:endParaRPr lang="es-MX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kern="1200" dirty="0">
                          <a:solidFill>
                            <a:schemeClr val="tx1"/>
                          </a:solidFill>
                        </a:rPr>
                        <a:t>Mantengo la calma bajo presión.</a:t>
                      </a:r>
                      <a:endParaRPr lang="es-MX" sz="12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extLst>
                  <a:ext uri="{0D108BD9-81ED-4DB2-BD59-A6C34878D82A}">
                    <a16:rowId xmlns:a16="http://schemas.microsoft.com/office/drawing/2014/main" val="3661202116"/>
                  </a:ext>
                </a:extLst>
              </a:tr>
              <a:tr h="38438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kern="1200" dirty="0">
                          <a:solidFill>
                            <a:schemeClr val="tx1"/>
                          </a:solidFill>
                        </a:rPr>
                        <a:t>Realizo actividad física al menos 3 veces por semana.</a:t>
                      </a:r>
                      <a:endParaRPr lang="es-MX" sz="12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extLst>
                  <a:ext uri="{0D108BD9-81ED-4DB2-BD59-A6C34878D82A}">
                    <a16:rowId xmlns:a16="http://schemas.microsoft.com/office/drawing/2014/main" val="1113183490"/>
                  </a:ext>
                </a:extLst>
              </a:tr>
              <a:tr h="38438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es-MX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kern="1200" dirty="0">
                          <a:solidFill>
                            <a:schemeClr val="tx1"/>
                          </a:solidFill>
                        </a:rPr>
                        <a:t>Me siento alineado con el propósito de mi trabajo.</a:t>
                      </a:r>
                      <a:endParaRPr lang="es-MX" sz="12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es-MX" sz="1200" b="0" dirty="0"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extLst>
                  <a:ext uri="{0D108BD9-81ED-4DB2-BD59-A6C34878D82A}">
                    <a16:rowId xmlns:a16="http://schemas.microsoft.com/office/drawing/2014/main" val="3721373407"/>
                  </a:ext>
                </a:extLst>
              </a:tr>
              <a:tr h="38438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9</a:t>
                      </a:r>
                      <a:endParaRPr lang="es-MX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kern="1200" dirty="0">
                          <a:solidFill>
                            <a:schemeClr val="tx1"/>
                          </a:solidFill>
                        </a:rPr>
                        <a:t>Me desconecto del trabajo fuera del horario laboral.</a:t>
                      </a:r>
                      <a:endParaRPr lang="es-MX" sz="12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extLst>
                  <a:ext uri="{0D108BD9-81ED-4DB2-BD59-A6C34878D82A}">
                    <a16:rowId xmlns:a16="http://schemas.microsoft.com/office/drawing/2014/main" val="2577277050"/>
                  </a:ext>
                </a:extLst>
              </a:tr>
              <a:tr h="38438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s-MX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kern="1200" dirty="0">
                          <a:solidFill>
                            <a:schemeClr val="tx1"/>
                          </a:solidFill>
                        </a:rPr>
                        <a:t>Tengo tiempo para actividades personales que disfruto.</a:t>
                      </a:r>
                      <a:endParaRPr lang="es-MX" sz="12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000" marR="6000" marT="6000" marB="0" anchor="ctr"/>
                </a:tc>
                <a:extLst>
                  <a:ext uri="{0D108BD9-81ED-4DB2-BD59-A6C34878D82A}">
                    <a16:rowId xmlns:a16="http://schemas.microsoft.com/office/drawing/2014/main" val="916536102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1E5202F7-7361-4B4F-A14E-8E7F63B8C5EB}"/>
              </a:ext>
            </a:extLst>
          </p:cNvPr>
          <p:cNvSpPr txBox="1"/>
          <p:nvPr/>
        </p:nvSpPr>
        <p:spPr>
          <a:xfrm>
            <a:off x="128016" y="5663042"/>
            <a:ext cx="12063984" cy="461665"/>
          </a:xfrm>
          <a:prstGeom prst="rect">
            <a:avLst/>
          </a:prstGeom>
          <a:ln>
            <a:solidFill>
              <a:srgbClr val="004C99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40-50 puntos:</a:t>
            </a: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¡Excelente! Energía bien gestionada, bajo estrés.             	</a:t>
            </a: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30-39 puntos:</a:t>
            </a: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Bien, pero con oportunidades de mejora.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20-29 puntos:</a:t>
            </a: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Nivel de energía en riesgo. Considera cambios urgentes. 	</a:t>
            </a: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10-19 puntos:</a:t>
            </a: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Nivel crítico. Puedes estar en zona de agotamiento o burnout.</a:t>
            </a:r>
          </a:p>
        </p:txBody>
      </p:sp>
    </p:spTree>
    <p:extLst>
      <p:ext uri="{BB962C8B-B14F-4D97-AF65-F5344CB8AC3E}">
        <p14:creationId xmlns:p14="http://schemas.microsoft.com/office/powerpoint/2010/main" val="4273374710"/>
      </p:ext>
    </p:extLst>
  </p:cSld>
  <p:clrMapOvr>
    <a:masterClrMapping/>
  </p:clrMapOvr>
</p:sld>
</file>

<file path=ppt/theme/theme1.xml><?xml version="1.0" encoding="utf-8"?>
<a:theme xmlns:a="http://schemas.openxmlformats.org/drawingml/2006/main" name="couver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nalisé 2">
      <a:majorFont>
        <a:latin typeface="Arial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cofide">
      <a:dk1>
        <a:srgbClr val="0C0C0C"/>
      </a:dk1>
      <a:lt1>
        <a:srgbClr val="FFFFFF"/>
      </a:lt1>
      <a:dk2>
        <a:srgbClr val="A5A5A5"/>
      </a:dk2>
      <a:lt2>
        <a:srgbClr val="E7E6E6"/>
      </a:lt2>
      <a:accent1>
        <a:srgbClr val="99CC00"/>
      </a:accent1>
      <a:accent2>
        <a:srgbClr val="D0CECE"/>
      </a:accent2>
      <a:accent3>
        <a:srgbClr val="A5A5A5"/>
      </a:accent3>
      <a:accent4>
        <a:srgbClr val="FFC000"/>
      </a:accent4>
      <a:accent5>
        <a:srgbClr val="ED7D31"/>
      </a:accent5>
      <a:accent6>
        <a:srgbClr val="99CC00"/>
      </a:accent6>
      <a:hlink>
        <a:srgbClr val="0563C1"/>
      </a:hlink>
      <a:folHlink>
        <a:srgbClr val="7F7F7F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1290</TotalTime>
  <Words>355</Words>
  <Application>Microsoft Office PowerPoint</Application>
  <PresentationFormat>Panorámica</PresentationFormat>
  <Paragraphs>65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4</vt:i4>
      </vt:variant>
    </vt:vector>
  </HeadingPairs>
  <TitlesOfParts>
    <vt:vector size="10" baseType="lpstr">
      <vt:lpstr>Arial</vt:lpstr>
      <vt:lpstr>Calibri</vt:lpstr>
      <vt:lpstr>Garamond</vt:lpstr>
      <vt:lpstr>Wingdings</vt:lpstr>
      <vt:lpstr>couverture</vt:lpstr>
      <vt:lpstr>Tema de Office</vt:lpstr>
      <vt:lpstr>¡Bienvenid@s!  </vt:lpstr>
      <vt:lpstr>Diagnóstico personal: “Matriz Eisenhower” </vt:lpstr>
      <vt:lpstr>Matriz de Delegación Blanchard  </vt:lpstr>
      <vt:lpstr>Diagnóstico personal: “Gestión de Estrés y Energía” Evalúa usando una escala del 1 (nunca) al 5 (siempre), después suma tu puntaje.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Claudia Caballero</dc:creator>
  <cp:lastModifiedBy>Claudia Caballero</cp:lastModifiedBy>
  <cp:revision>5</cp:revision>
  <dcterms:created xsi:type="dcterms:W3CDTF">2025-07-21T00:03:42Z</dcterms:created>
  <dcterms:modified xsi:type="dcterms:W3CDTF">2026-08-27T20:21:15Z</dcterms:modified>
</cp:coreProperties>
</file>