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6" r:id="rId2"/>
    <p:sldId id="831" r:id="rId3"/>
    <p:sldId id="416" r:id="rId4"/>
    <p:sldId id="832" r:id="rId5"/>
    <p:sldId id="432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94BE1FA-E9B4-4CCE-85C8-2F47BD906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-8669"/>
            <a:ext cx="12190992" cy="68574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2782F1-F18E-44D7-81BC-02C85F5DA6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872" y="1510145"/>
            <a:ext cx="4396509" cy="3112654"/>
          </a:xfrm>
        </p:spPr>
        <p:txBody>
          <a:bodyPr anchor="b">
            <a:noAutofit/>
          </a:bodyPr>
          <a:lstStyle>
            <a:lvl1pPr algn="ctr">
              <a:defRPr sz="5400" b="1"/>
            </a:lvl1pPr>
          </a:lstStyle>
          <a:p>
            <a:r>
              <a:rPr lang="es-ES" dirty="0"/>
              <a:t>Título del Curso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50D482-E979-4D05-BC8C-A58FB85D0A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8" y="5416912"/>
            <a:ext cx="3768436" cy="64669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Expositor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889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483175D-19D6-4FBD-B10C-E56F7D461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9519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6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A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29B3D54-5C73-47FA-B2AC-87FDE0F26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9519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97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AF51-5D68-469F-9858-EDF7B148E107}" type="datetimeFigureOut">
              <a:rPr lang="es-MX" smtClean="0"/>
              <a:t>08/08/2022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9877-4EE7-4DD1-8D00-2AEA74792F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808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33653-9B89-4158-97C1-D7EAF5B5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1CFCB7-31E3-4E05-8F79-BD3DBB32E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4636A1-46DE-4D74-B563-23768287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2CA0-BC0D-498E-AD9F-5CB6E2105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199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BBA0B-740D-4D4C-96BF-BA287AC72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39936C-76B5-452D-8CE6-FF3B80C13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9391AF-D9CA-4D7D-81C0-8A704DEC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2CA0-BC0D-498E-AD9F-5CB6E2105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87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78596-49DE-4B9D-8285-EFB7AC4B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C87C25-6624-4328-9C8D-85EFEE7CD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5F1726-FBE9-41A2-85D0-1FD6FFE45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64065C-4E82-4E62-A777-C13C4517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2CA0-BC0D-498E-AD9F-5CB6E2105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868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CBD52-3AC5-40D4-B96C-E94BF5D3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2D47AE-5463-4156-9CCD-B21B696D7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D24A25-2E56-43A1-8B67-879BF66D4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E59D1A-EF49-479E-9BC0-8E3EDB2E1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D87F04-541C-407D-B93F-992AC50B2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F515539-6215-4BEE-A6D5-5F821263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2CA0-BC0D-498E-AD9F-5CB6E2105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870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BAF81-BDD6-4AF6-8876-4B6B38154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71016"/>
            <a:ext cx="10515600" cy="1325563"/>
          </a:xfrm>
        </p:spPr>
        <p:txBody>
          <a:bodyPr>
            <a:noAutofit/>
          </a:bodyPr>
          <a:lstStyle>
            <a:lvl1pPr>
              <a:defRPr sz="6000">
                <a:solidFill>
                  <a:srgbClr val="99CC00"/>
                </a:solidFill>
              </a:defRPr>
            </a:lvl1pPr>
          </a:lstStyle>
          <a:p>
            <a:r>
              <a:rPr lang="es-ES" dirty="0"/>
              <a:t>Subtítulos</a:t>
            </a:r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9C7190-496A-4C79-A739-6D49156D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2CA0-BC0D-498E-AD9F-5CB6E2105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146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8337B8-7674-4A6C-A84E-C87A0BA2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2CA0-BC0D-498E-AD9F-5CB6E210556D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F787C2FA-7DE1-4386-825F-587E3BCF37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163" y="655638"/>
            <a:ext cx="11841162" cy="5292725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380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8DAD3-09EE-487B-A10E-5451EB40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1485F3-0F93-4934-B9AD-9E72B946E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2D1E75-935C-40A2-B1AD-97B91B1E9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550F61-90ED-43E2-8525-3366A321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2CA0-BC0D-498E-AD9F-5CB6E2105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5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B7FEE-7A03-4FAE-A608-C834BC3F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CA35B8-7C97-4301-9FED-C5C752341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318686-A82C-4BF2-99A8-A73502D43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44CE9-1F3B-4BED-9682-B5D4EA704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2CA0-BC0D-498E-AD9F-5CB6E21055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803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C583430-30DB-4C2D-90B9-4A9E9C0778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39B866-8974-41B3-85CC-F877AD08B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72D0EF-E0ED-4C4C-ACC3-1E2EF2F0E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174A98-0DA3-4F81-945F-C5CE39C1D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874" y="6333409"/>
            <a:ext cx="501072" cy="386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44F2CA0-BC0D-498E-AD9F-5CB6E210556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964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51A2F-8A73-2CF1-25D9-067C5000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dirty="0"/>
              <a:t>Caso de estudio</a:t>
            </a:r>
            <a:br>
              <a:rPr lang="es-MX" sz="4800" dirty="0"/>
            </a:br>
            <a:r>
              <a:rPr lang="es-MX" sz="4800" dirty="0"/>
              <a:t>Energías Renovables del Pacífico SA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36D5001-9F8E-96A4-0649-2BB2EBBA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F2CA0-BC0D-498E-AD9F-5CB6E210556D}" type="slidenum">
              <a:rPr kumimoji="0" lang="es-MX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86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0C654-600B-781F-E3C0-7ED5AC38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MX" sz="4000" dirty="0"/>
              <a:t>Energías Renovables del Pacífico SA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2E2E1F-3BE8-CFBD-62DE-ED5E96B14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414" y="1075421"/>
            <a:ext cx="5984586" cy="5644686"/>
          </a:xfrm>
        </p:spPr>
        <p:txBody>
          <a:bodyPr>
            <a:noAutofit/>
          </a:bodyPr>
          <a:lstStyle/>
          <a:p>
            <a:r>
              <a:rPr lang="es-MX" sz="1600" dirty="0"/>
              <a:t>Energías Renovables del Pacífico SA es filial de una compañía con sede en España, una empresa que provee  </a:t>
            </a:r>
            <a:r>
              <a:rPr lang="es-MX" sz="1600" b="1" dirty="0"/>
              <a:t>servicios integrales de suministros de electricidad a empresas calificadas</a:t>
            </a:r>
            <a:r>
              <a:rPr lang="es-MX" sz="1600" dirty="0"/>
              <a:t>, y de </a:t>
            </a:r>
            <a:r>
              <a:rPr lang="es-MX" sz="1600" b="1" dirty="0"/>
              <a:t>gestión de energía a Centrales de Generación</a:t>
            </a:r>
            <a:r>
              <a:rPr lang="es-MX" sz="1600" dirty="0"/>
              <a:t>. </a:t>
            </a:r>
          </a:p>
          <a:p>
            <a:r>
              <a:rPr lang="es-MX" sz="1600" dirty="0"/>
              <a:t>Esta empresa surge con la alianza de dos grandes compañías, una multinacional experta en energías renovables y otra compañía con más de 20 años de experiencia en el sector eléctrico. </a:t>
            </a:r>
            <a:r>
              <a:rPr lang="es-MX" sz="1600" b="1" dirty="0"/>
              <a:t>Actualmente proveen energía a casi 18,000 centrales de generación. </a:t>
            </a:r>
          </a:p>
          <a:p>
            <a:r>
              <a:rPr lang="es-MX" sz="1600" dirty="0"/>
              <a:t> La compañía cuenta con sedes en </a:t>
            </a:r>
            <a:r>
              <a:rPr lang="es-MX" sz="1600" b="1" dirty="0"/>
              <a:t>España, México, Alemania y Portugal, sumando en total 16 delegaciones</a:t>
            </a:r>
            <a:r>
              <a:rPr lang="es-MX" sz="1600" dirty="0"/>
              <a:t>.</a:t>
            </a:r>
          </a:p>
          <a:p>
            <a:r>
              <a:rPr lang="es-MX" sz="1600" dirty="0"/>
              <a:t>Pese al contexto social y político en el mundo, han tenido un crecimiento sostenido de doble dígito, </a:t>
            </a:r>
            <a:r>
              <a:rPr lang="es-MX" sz="1600" b="1" dirty="0"/>
              <a:t>entre un 10 y un 12% en los últimos 5 años y esperan lograr el mismo crecimiento en los siguientes 3 años, aunque el factor económico no es alentador.</a:t>
            </a:r>
          </a:p>
          <a:p>
            <a:r>
              <a:rPr lang="es-MX" sz="1600" dirty="0"/>
              <a:t>Además de abarcar a empresas y centrales de energía, están extendiendo servicios a los hogares de cada país que operan.</a:t>
            </a:r>
          </a:p>
          <a:p>
            <a:r>
              <a:rPr lang="es-MX" sz="1600" b="1" dirty="0"/>
              <a:t>Sus principales valores son: calidad, innovación, servicio al cliente, agilidad y disponibilidad máxima; aunque no todos los empleados viven estos valores en el día a día, especialmente agilidad en los procesos y servicio al cliente, según datos de los propios clientes.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71AA86-E51C-CE3F-471F-002A4DEF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3650" y="1075421"/>
            <a:ext cx="5507760" cy="5096779"/>
          </a:xfrm>
        </p:spPr>
        <p:txBody>
          <a:bodyPr>
            <a:normAutofit/>
          </a:bodyPr>
          <a:lstStyle/>
          <a:p>
            <a:r>
              <a:rPr lang="es-MX" sz="1600" dirty="0"/>
              <a:t>Dentro de los próximos 2 años la sede Mexicana, planea </a:t>
            </a:r>
            <a:r>
              <a:rPr lang="es-MX" sz="1600" b="1" dirty="0"/>
              <a:t>extender sus operaciones a 3 nuevas ciudades en el país. Lo que representa un incremento del 30% de su plantilla y acreditar diferentes permisos del gobierno</a:t>
            </a:r>
            <a:r>
              <a:rPr lang="es-MX" sz="1600" dirty="0"/>
              <a:t>. Así como </a:t>
            </a:r>
            <a:r>
              <a:rPr lang="es-MX" sz="1600" b="1" dirty="0"/>
              <a:t>acelerar el lanzamiento de 2 nuevos productos innovadores</a:t>
            </a:r>
            <a:r>
              <a:rPr lang="es-MX" sz="1600" dirty="0"/>
              <a:t>, que requieren ampliar la capacidad de </a:t>
            </a:r>
            <a:r>
              <a:rPr lang="es-MX" sz="1600" b="1" dirty="0"/>
              <a:t>distribución, planeación financiera y análisis de costos.</a:t>
            </a:r>
          </a:p>
          <a:p>
            <a:r>
              <a:rPr lang="es-MX" sz="1600" dirty="0"/>
              <a:t>Por otro lado, dada la competencia en este sector, desean </a:t>
            </a:r>
            <a:r>
              <a:rPr lang="es-MX" sz="1600" b="1" dirty="0"/>
              <a:t>extender su presencia en diferentes mercados B2B y B2C a través de estrategias de marketing digital</a:t>
            </a:r>
            <a:r>
              <a:rPr lang="es-MX" sz="1600" dirty="0"/>
              <a:t>.</a:t>
            </a:r>
          </a:p>
          <a:p>
            <a:r>
              <a:rPr lang="es-MX" sz="1600" dirty="0"/>
              <a:t>Dentro de sus retos estratégicos, está el de</a:t>
            </a:r>
            <a:r>
              <a:rPr lang="es-MX" sz="1600" b="1" dirty="0"/>
              <a:t> garantizar la mejor experiencia del usuario final, así como mantener las cuentas actuales, a través de programas de Fidelización y la mejora en la gestión de los clientes, que realizan los Gerentes de Cuentas Clave, que hoy día carece de procesos y sistemas para hacerlo.</a:t>
            </a:r>
            <a:endParaRPr lang="es-MX" sz="1600" dirty="0"/>
          </a:p>
          <a:p>
            <a:r>
              <a:rPr lang="es-MX" sz="1600" dirty="0"/>
              <a:t>Otro de sus grandes retos es la </a:t>
            </a:r>
            <a:r>
              <a:rPr lang="es-MX" sz="1600" b="1" dirty="0"/>
              <a:t>retención del talento</a:t>
            </a:r>
            <a:r>
              <a:rPr lang="es-MX" sz="1600" dirty="0"/>
              <a:t>, ya que debido al aumento de la demanda de mano de obra calificada en este sector, han perdido Ingenieros y técnicos altamente especialistas en energías renovables, que</a:t>
            </a:r>
            <a:r>
              <a:rPr lang="es-MX" sz="1600" b="1" dirty="0"/>
              <a:t> han salido por mejores ofertas laborales y mejor clima de trabajo</a:t>
            </a:r>
            <a:r>
              <a:rPr lang="es-MX" sz="1600" dirty="0"/>
              <a:t>.</a:t>
            </a:r>
          </a:p>
          <a:p>
            <a:endParaRPr lang="es-MX" sz="16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D3078E-A992-51F2-CEAD-75CC3868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F2CA0-BC0D-498E-AD9F-5CB6E210556D}" type="slidenum">
              <a:rPr kumimoji="0" lang="es-MX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MX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10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41BE6-E53F-3F39-D43A-2B129D39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831"/>
            <a:ext cx="10515600" cy="1097525"/>
          </a:xfrm>
        </p:spPr>
        <p:txBody>
          <a:bodyPr>
            <a:normAutofit/>
          </a:bodyPr>
          <a:lstStyle/>
          <a:p>
            <a:r>
              <a:rPr lang="es-MX" sz="2800" dirty="0" err="1"/>
              <a:t>Insights</a:t>
            </a:r>
            <a:r>
              <a:rPr lang="es-MX" sz="2800" dirty="0"/>
              <a:t> internos/ externos</a:t>
            </a:r>
            <a:br>
              <a:rPr lang="es-MX" sz="2800" dirty="0"/>
            </a:br>
            <a:r>
              <a:rPr lang="es-MX" sz="2800" dirty="0"/>
              <a:t> para la Planeación Estratégica de RRHH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D63FFF-DE0B-0598-23AF-8049A9C2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2CA0-BC0D-498E-AD9F-5CB6E210556D}" type="slidenum">
              <a:rPr lang="es-MX" smtClean="0"/>
              <a:t>3</a:t>
            </a:fld>
            <a:endParaRPr lang="es-MX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7BC21E27-CA00-AA42-25D9-D032FE37E99E}"/>
              </a:ext>
            </a:extLst>
          </p:cNvPr>
          <p:cNvGraphicFramePr>
            <a:graphicFrameLocks noGrp="1"/>
          </p:cNvGraphicFramePr>
          <p:nvPr/>
        </p:nvGraphicFramePr>
        <p:xfrm>
          <a:off x="597254" y="1457356"/>
          <a:ext cx="1125415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010">
                  <a:extLst>
                    <a:ext uri="{9D8B030D-6E8A-4147-A177-3AD203B41FA5}">
                      <a16:colId xmlns:a16="http://schemas.microsoft.com/office/drawing/2014/main" val="2374474506"/>
                    </a:ext>
                  </a:extLst>
                </a:gridCol>
                <a:gridCol w="2968668">
                  <a:extLst>
                    <a:ext uri="{9D8B030D-6E8A-4147-A177-3AD203B41FA5}">
                      <a16:colId xmlns:a16="http://schemas.microsoft.com/office/drawing/2014/main" val="924852675"/>
                    </a:ext>
                  </a:extLst>
                </a:gridCol>
                <a:gridCol w="3093929">
                  <a:extLst>
                    <a:ext uri="{9D8B030D-6E8A-4147-A177-3AD203B41FA5}">
                      <a16:colId xmlns:a16="http://schemas.microsoft.com/office/drawing/2014/main" val="3684542447"/>
                    </a:ext>
                  </a:extLst>
                </a:gridCol>
                <a:gridCol w="2663549">
                  <a:extLst>
                    <a:ext uri="{9D8B030D-6E8A-4147-A177-3AD203B41FA5}">
                      <a16:colId xmlns:a16="http://schemas.microsoft.com/office/drawing/2014/main" val="1733089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Retos Estratégicos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Capacidades organizacionales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Cultura requerida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Objetivos de negocio y KPIS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03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Son los desafíos particulares que enfrenta la organización de corto y largo plazo, definidos por el mercado, el entorno, así como </a:t>
                      </a:r>
                      <a:r>
                        <a:rPr lang="es-MX" b="1" dirty="0"/>
                        <a:t>los resultados que se desean alcanzar y cual será la estrategia para abordarlos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Son </a:t>
                      </a:r>
                      <a:r>
                        <a:rPr lang="en-US" sz="1800" b="1" dirty="0" err="1"/>
                        <a:t>capacidades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estratégicas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dirty="0"/>
                        <a:t>que </a:t>
                      </a:r>
                      <a:r>
                        <a:rPr lang="en-US" sz="1800" dirty="0" err="1"/>
                        <a:t>tienen</a:t>
                      </a:r>
                      <a:r>
                        <a:rPr lang="en-US" sz="1800" dirty="0"/>
                        <a:t> alto </a:t>
                      </a:r>
                      <a:r>
                        <a:rPr lang="en-US" sz="1800" dirty="0" err="1"/>
                        <a:t>impacto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el</a:t>
                      </a:r>
                      <a:r>
                        <a:rPr lang="en-US" sz="1800" dirty="0"/>
                        <a:t> valor </a:t>
                      </a:r>
                      <a:r>
                        <a:rPr lang="en-US" sz="1800" dirty="0" err="1"/>
                        <a:t>percibido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cliente</a:t>
                      </a:r>
                      <a:r>
                        <a:rPr lang="en-US" sz="1800" dirty="0"/>
                        <a:t>; de </a:t>
                      </a:r>
                      <a:r>
                        <a:rPr lang="en-US" sz="1800" dirty="0" err="1"/>
                        <a:t>los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productos</a:t>
                      </a:r>
                      <a:r>
                        <a:rPr lang="en-US" sz="1800" dirty="0"/>
                        <a:t> o </a:t>
                      </a:r>
                      <a:r>
                        <a:rPr lang="en-US" sz="1800" dirty="0" err="1"/>
                        <a:t>servicios</a:t>
                      </a:r>
                      <a:r>
                        <a:rPr lang="en-US" sz="1800" dirty="0"/>
                        <a:t> de la </a:t>
                      </a:r>
                      <a:r>
                        <a:rPr lang="en-US" sz="1800" dirty="0" err="1"/>
                        <a:t>empresa</a:t>
                      </a:r>
                      <a:r>
                        <a:rPr lang="en-US" sz="1800" dirty="0"/>
                        <a:t>, para </a:t>
                      </a:r>
                      <a:r>
                        <a:rPr lang="en-US" sz="1800" dirty="0" err="1"/>
                        <a:t>lograr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precio</a:t>
                      </a:r>
                      <a:r>
                        <a:rPr lang="en-US" sz="1800" dirty="0"/>
                        <a:t> y / o </a:t>
                      </a:r>
                      <a:r>
                        <a:rPr lang="en-US" sz="1800" dirty="0" err="1"/>
                        <a:t>el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costo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deseado</a:t>
                      </a:r>
                      <a:r>
                        <a:rPr lang="en-US" sz="1800" dirty="0"/>
                        <a:t> de un </a:t>
                      </a:r>
                      <a:r>
                        <a:rPr lang="en-US" sz="1800" dirty="0" err="1"/>
                        <a:t>producto</a:t>
                      </a:r>
                      <a:r>
                        <a:rPr lang="en-US" sz="1800" dirty="0"/>
                        <a:t> o </a:t>
                      </a:r>
                      <a:r>
                        <a:rPr lang="en-US" sz="1800" dirty="0" err="1"/>
                        <a:t>servicio</a:t>
                      </a:r>
                      <a:r>
                        <a:rPr lang="en-US" sz="1800" dirty="0"/>
                        <a:t>.</a:t>
                      </a:r>
                    </a:p>
                    <a:p>
                      <a:r>
                        <a:rPr lang="en-US" sz="1800" b="1" i="1" dirty="0"/>
                        <a:t>Son </a:t>
                      </a:r>
                      <a:r>
                        <a:rPr lang="en-US" sz="1800" b="1" i="1" dirty="0" err="1"/>
                        <a:t>capacidades</a:t>
                      </a:r>
                      <a:r>
                        <a:rPr lang="en-US" sz="1800" b="1" i="1" dirty="0"/>
                        <a:t> para </a:t>
                      </a:r>
                      <a:r>
                        <a:rPr lang="en-US" sz="1800" b="1" dirty="0" err="1"/>
                        <a:t>crear</a:t>
                      </a:r>
                      <a:r>
                        <a:rPr lang="en-US" sz="1800" b="1" dirty="0"/>
                        <a:t> y </a:t>
                      </a:r>
                      <a:r>
                        <a:rPr lang="en-US" sz="1800" b="1" dirty="0" err="1"/>
                        <a:t>ampliar</a:t>
                      </a:r>
                      <a:r>
                        <a:rPr lang="en-US" sz="1800" b="1" dirty="0"/>
                        <a:t> la </a:t>
                      </a:r>
                      <a:r>
                        <a:rPr lang="en-US" sz="1800" b="1" dirty="0" err="1"/>
                        <a:t>ventaja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competitiva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en</a:t>
                      </a:r>
                      <a:r>
                        <a:rPr lang="en-US" sz="1800" b="1" dirty="0"/>
                        <a:t> las </a:t>
                      </a:r>
                      <a:r>
                        <a:rPr lang="en-US" sz="1800" b="1" dirty="0" err="1"/>
                        <a:t>empresas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en</a:t>
                      </a:r>
                      <a:r>
                        <a:rPr lang="en-US" sz="1800" dirty="0"/>
                        <a:t> sus mercados </a:t>
                      </a:r>
                      <a:r>
                        <a:rPr lang="en-US" sz="1800" dirty="0" err="1"/>
                        <a:t>objetivo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La </a:t>
                      </a:r>
                      <a:r>
                        <a:rPr lang="es-MX" sz="1800" b="1" i="1" dirty="0"/>
                        <a:t>cultura organizacional </a:t>
                      </a:r>
                      <a:r>
                        <a:rPr lang="es-MX" sz="1800" dirty="0"/>
                        <a:t>es el conjunto </a:t>
                      </a:r>
                      <a:r>
                        <a:rPr lang="es-MX" sz="1800" i="1" dirty="0"/>
                        <a:t>de valores, creencias, conductas normalizadas, procesos sociales, aspectos tangibles (sistemas de trabajo, instalaciones, espacios) e intangibles (hábitos, reglas y normas no escritas) </a:t>
                      </a:r>
                      <a:r>
                        <a:rPr lang="es-MX" sz="1800" dirty="0"/>
                        <a:t>de un colectivo, que dan como resultado </a:t>
                      </a:r>
                      <a:r>
                        <a:rPr lang="es-MX" sz="1800" b="1" dirty="0"/>
                        <a:t>la forma en la que se hacen las cosas</a:t>
                      </a:r>
                      <a:endParaRPr lang="es-MX" sz="1800" dirty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Es la definición de la estrategia definida en </a:t>
                      </a:r>
                      <a:r>
                        <a:rPr lang="es-MX" b="1" dirty="0"/>
                        <a:t>mapas estratégicos, indicadores, metas por unidad, área y personas, las iniciativas tácticas y proyectos a desarrollar, </a:t>
                      </a:r>
                      <a:r>
                        <a:rPr lang="es-MX" b="0" dirty="0"/>
                        <a:t>monitoreadas a través de un tablero de control de resultados o </a:t>
                      </a:r>
                      <a:r>
                        <a:rPr lang="es-MX" b="1" dirty="0"/>
                        <a:t>BSC </a:t>
                      </a:r>
                      <a:r>
                        <a:rPr lang="es-MX" b="1" i="1" dirty="0"/>
                        <a:t>(</a:t>
                      </a:r>
                      <a:r>
                        <a:rPr lang="es-MX" b="1" i="1" dirty="0" err="1"/>
                        <a:t>balanced</a:t>
                      </a:r>
                      <a:r>
                        <a:rPr lang="es-MX" b="1" i="1" dirty="0"/>
                        <a:t> score </a:t>
                      </a:r>
                      <a:r>
                        <a:rPr lang="es-MX" b="1" i="1" dirty="0" err="1"/>
                        <a:t>card</a:t>
                      </a:r>
                      <a:r>
                        <a:rPr lang="es-MX" b="1" i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163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7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41BE6-E53F-3F39-D43A-2B129D39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831"/>
            <a:ext cx="10515600" cy="1097525"/>
          </a:xfrm>
        </p:spPr>
        <p:txBody>
          <a:bodyPr>
            <a:normAutofit/>
          </a:bodyPr>
          <a:lstStyle/>
          <a:p>
            <a:r>
              <a:rPr lang="es-MX" sz="2800" dirty="0" err="1"/>
              <a:t>Insights</a:t>
            </a:r>
            <a:r>
              <a:rPr lang="es-MX" sz="2800" dirty="0"/>
              <a:t> internos/ externos</a:t>
            </a:r>
            <a:br>
              <a:rPr lang="es-MX" sz="2800" dirty="0"/>
            </a:br>
            <a:r>
              <a:rPr lang="es-MX" sz="2800" dirty="0"/>
              <a:t> para la Planeación Estratégica de RRHH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D63FFF-DE0B-0598-23AF-8049A9C2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2CA0-BC0D-498E-AD9F-5CB6E210556D}" type="slidenum">
              <a:rPr lang="es-MX" smtClean="0"/>
              <a:t>4</a:t>
            </a:fld>
            <a:endParaRPr lang="es-MX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7BC21E27-CA00-AA42-25D9-D032FE37E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956742"/>
              </p:ext>
            </p:extLst>
          </p:nvPr>
        </p:nvGraphicFramePr>
        <p:xfrm>
          <a:off x="597254" y="1457356"/>
          <a:ext cx="1125415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010">
                  <a:extLst>
                    <a:ext uri="{9D8B030D-6E8A-4147-A177-3AD203B41FA5}">
                      <a16:colId xmlns:a16="http://schemas.microsoft.com/office/drawing/2014/main" val="2374474506"/>
                    </a:ext>
                  </a:extLst>
                </a:gridCol>
                <a:gridCol w="2968668">
                  <a:extLst>
                    <a:ext uri="{9D8B030D-6E8A-4147-A177-3AD203B41FA5}">
                      <a16:colId xmlns:a16="http://schemas.microsoft.com/office/drawing/2014/main" val="924852675"/>
                    </a:ext>
                  </a:extLst>
                </a:gridCol>
                <a:gridCol w="3093929">
                  <a:extLst>
                    <a:ext uri="{9D8B030D-6E8A-4147-A177-3AD203B41FA5}">
                      <a16:colId xmlns:a16="http://schemas.microsoft.com/office/drawing/2014/main" val="3684542447"/>
                    </a:ext>
                  </a:extLst>
                </a:gridCol>
                <a:gridCol w="2663549">
                  <a:extLst>
                    <a:ext uri="{9D8B030D-6E8A-4147-A177-3AD203B41FA5}">
                      <a16:colId xmlns:a16="http://schemas.microsoft.com/office/drawing/2014/main" val="1733089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Retos Estratégicos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Capacidades organizacionales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Cultura requerida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Objetivos de negocio y KPIS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03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b="1" dirty="0"/>
                    </a:p>
                    <a:p>
                      <a:endParaRPr lang="es-MX" b="1" dirty="0"/>
                    </a:p>
                    <a:p>
                      <a:endParaRPr lang="es-MX" b="1" dirty="0"/>
                    </a:p>
                    <a:p>
                      <a:endParaRPr lang="es-MX" b="1" dirty="0"/>
                    </a:p>
                    <a:p>
                      <a:endParaRPr lang="es-MX" b="1" dirty="0"/>
                    </a:p>
                    <a:p>
                      <a:endParaRPr lang="es-MX" b="1" dirty="0"/>
                    </a:p>
                    <a:p>
                      <a:endParaRPr lang="es-MX" b="1" dirty="0"/>
                    </a:p>
                    <a:p>
                      <a:endParaRPr lang="es-MX" b="1" dirty="0"/>
                    </a:p>
                    <a:p>
                      <a:endParaRPr lang="es-MX" b="1" dirty="0"/>
                    </a:p>
                    <a:p>
                      <a:endParaRPr lang="es-MX" b="1" dirty="0"/>
                    </a:p>
                    <a:p>
                      <a:endParaRPr lang="es-MX" b="1" dirty="0"/>
                    </a:p>
                    <a:p>
                      <a:endParaRPr lang="es-MX" b="1" dirty="0"/>
                    </a:p>
                    <a:p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16352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E3D0AED-8178-91BF-AB6B-1F770FF7774F}"/>
              </a:ext>
            </a:extLst>
          </p:cNvPr>
          <p:cNvSpPr txBox="1"/>
          <p:nvPr/>
        </p:nvSpPr>
        <p:spPr>
          <a:xfrm>
            <a:off x="284110" y="783971"/>
            <a:ext cx="303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highlight>
                  <a:srgbClr val="0000FF"/>
                </a:highlight>
              </a:rPr>
              <a:t>Entregable 1</a:t>
            </a:r>
          </a:p>
        </p:txBody>
      </p:sp>
    </p:spTree>
    <p:extLst>
      <p:ext uri="{BB962C8B-B14F-4D97-AF65-F5344CB8AC3E}">
        <p14:creationId xmlns:p14="http://schemas.microsoft.com/office/powerpoint/2010/main" val="375121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6CBEB00-6F50-9892-7F3F-C6884217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28" y="137893"/>
            <a:ext cx="11263746" cy="1325563"/>
          </a:xfrm>
        </p:spPr>
        <p:txBody>
          <a:bodyPr/>
          <a:lstStyle/>
          <a:p>
            <a:r>
              <a:rPr lang="es-MX" sz="4400" dirty="0">
                <a:solidFill>
                  <a:schemeClr val="tx1"/>
                </a:solidFill>
              </a:rPr>
              <a:t>Plan Estratégico de RRHH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DB4834-164E-8FEB-5654-B5506921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444F2CA0-BC0D-498E-AD9F-5CB6E210556D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C7F095CB-66D3-56F0-CD5C-19D1A99C0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434667"/>
              </p:ext>
            </p:extLst>
          </p:nvPr>
        </p:nvGraphicFramePr>
        <p:xfrm>
          <a:off x="337129" y="1219020"/>
          <a:ext cx="11764817" cy="899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2115349">
                  <a:extLst>
                    <a:ext uri="{9D8B030D-6E8A-4147-A177-3AD203B41FA5}">
                      <a16:colId xmlns:a16="http://schemas.microsoft.com/office/drawing/2014/main" val="2255228907"/>
                    </a:ext>
                  </a:extLst>
                </a:gridCol>
                <a:gridCol w="9649468">
                  <a:extLst>
                    <a:ext uri="{9D8B030D-6E8A-4147-A177-3AD203B41FA5}">
                      <a16:colId xmlns:a16="http://schemas.microsoft.com/office/drawing/2014/main" val="129729631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tabLst>
                          <a:tab pos="9144000" algn="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Plan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Estratégico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de Capital Humano</a:t>
                      </a:r>
                      <a:r>
                        <a:rPr lang="en-US" sz="1400" dirty="0">
                          <a:effectLst/>
                        </a:rPr>
                        <a:t>	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100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r>
                        <a:rPr lang="en-US" sz="12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n-US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2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Divisón</a:t>
                      </a:r>
                      <a:r>
                        <a:rPr lang="en-US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Unidad</a:t>
                      </a:r>
                      <a:endParaRPr lang="es-MX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effectLst/>
                        </a:rPr>
                        <a:t> </a:t>
                      </a:r>
                      <a:endParaRPr lang="es-MX" sz="1400" dirty="0">
                        <a:effectLst/>
                      </a:endParaRPr>
                    </a:p>
                    <a:p>
                      <a:r>
                        <a:rPr lang="en-US" sz="1050" dirty="0">
                          <a:effectLst/>
                        </a:rPr>
                        <a:t>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5608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Estrategias</a:t>
                      </a:r>
                      <a:r>
                        <a:rPr lang="en-US" sz="1200" dirty="0">
                          <a:effectLst/>
                        </a:rPr>
                        <a:t> clave de </a:t>
                      </a:r>
                      <a:r>
                        <a:rPr lang="en-US" sz="1200" dirty="0" err="1">
                          <a:effectLst/>
                        </a:rPr>
                        <a:t>negocio</a:t>
                      </a:r>
                      <a:r>
                        <a:rPr lang="en-US" sz="1200" dirty="0">
                          <a:effectLst/>
                        </a:rPr>
                        <a:t> 2022- 2025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28600" lvl="0" indent="-228600">
                        <a:buFont typeface="Arial" panose="020B0604020202020204" pitchFamily="34" charset="0"/>
                        <a:buAutoNum type="arabicPeriod"/>
                        <a:tabLst>
                          <a:tab pos="457200" algn="l"/>
                        </a:tabLst>
                      </a:pPr>
                      <a:endParaRPr lang="es-MX" sz="12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0198212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6DC231C7-A3D4-C9E9-8BF3-E8320CA08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343703"/>
              </p:ext>
            </p:extLst>
          </p:nvPr>
        </p:nvGraphicFramePr>
        <p:xfrm>
          <a:off x="337128" y="2544583"/>
          <a:ext cx="11764817" cy="3413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6171460">
                  <a:extLst>
                    <a:ext uri="{9D8B030D-6E8A-4147-A177-3AD203B41FA5}">
                      <a16:colId xmlns:a16="http://schemas.microsoft.com/office/drawing/2014/main" val="634930315"/>
                    </a:ext>
                  </a:extLst>
                </a:gridCol>
                <a:gridCol w="1003560">
                  <a:extLst>
                    <a:ext uri="{9D8B030D-6E8A-4147-A177-3AD203B41FA5}">
                      <a16:colId xmlns:a16="http://schemas.microsoft.com/office/drawing/2014/main" val="1030335824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3499302613"/>
                    </a:ext>
                  </a:extLst>
                </a:gridCol>
                <a:gridCol w="1012874">
                  <a:extLst>
                    <a:ext uri="{9D8B030D-6E8A-4147-A177-3AD203B41FA5}">
                      <a16:colId xmlns:a16="http://schemas.microsoft.com/office/drawing/2014/main" val="2705785374"/>
                    </a:ext>
                  </a:extLst>
                </a:gridCol>
                <a:gridCol w="1195753">
                  <a:extLst>
                    <a:ext uri="{9D8B030D-6E8A-4147-A177-3AD203B41FA5}">
                      <a16:colId xmlns:a16="http://schemas.microsoft.com/office/drawing/2014/main" val="2401034187"/>
                    </a:ext>
                  </a:extLst>
                </a:gridCol>
                <a:gridCol w="1241687">
                  <a:extLst>
                    <a:ext uri="{9D8B030D-6E8A-4147-A177-3AD203B41FA5}">
                      <a16:colId xmlns:a16="http://schemas.microsoft.com/office/drawing/2014/main" val="156807558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CAPACIDADES ORGANIZACIONALES REQUERIDAS: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ESTADO ACTUAL               –           ESTADO DESEADO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4919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ABISMAL</a:t>
                      </a:r>
                      <a:b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POCO COMPETITIVO (2)</a:t>
                      </a: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COMPETITIVO</a:t>
                      </a:r>
                      <a:b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MUY COMPETITIVO (4)</a:t>
                      </a: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CLASE MUNDIAL</a:t>
                      </a:r>
                      <a:b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2179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152400">
                        <a:tabLst>
                          <a:tab pos="152400" algn="l"/>
                        </a:tabLst>
                      </a:pPr>
                      <a:endParaRPr lang="en-US" sz="1400" dirty="0">
                        <a:effectLst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algn="ctr"/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</a:endParaRPr>
                    </a:p>
                    <a:p>
                      <a:pPr algn="ctr"/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</a:endParaRPr>
                    </a:p>
                    <a:p>
                      <a:r>
                        <a:rPr lang="en-US" sz="1000" dirty="0">
                          <a:effectLst/>
                        </a:rPr>
                        <a:t>       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8927509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52400">
                        <a:tabLst>
                          <a:tab pos="152400" algn="l"/>
                        </a:tabLst>
                      </a:pPr>
                      <a:endParaRPr lang="es-MX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</a:endParaRPr>
                    </a:p>
                    <a:p>
                      <a:pPr algn="ctr"/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3500690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52400">
                        <a:tabLst>
                          <a:tab pos="152400" algn="l"/>
                        </a:tabLst>
                      </a:pPr>
                      <a:endParaRPr lang="es-MX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</a:endParaRPr>
                    </a:p>
                    <a:p>
                      <a:pPr algn="ctr"/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</a:endParaRPr>
                    </a:p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7992578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52400">
                        <a:tabLst>
                          <a:tab pos="152400" algn="l"/>
                        </a:tabLst>
                      </a:pPr>
                      <a:endParaRPr lang="es-MX" sz="1400" dirty="0">
                        <a:effectLst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</a:endParaRPr>
                    </a:p>
                    <a:p>
                      <a:pPr algn="ctr"/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</a:endParaRPr>
                    </a:p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915626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52400">
                        <a:tabLst>
                          <a:tab pos="152400" algn="l"/>
                        </a:tabLst>
                      </a:pPr>
                      <a:endParaRPr lang="es-MX" sz="1400" dirty="0">
                        <a:effectLst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</a:endParaRPr>
                    </a:p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</a:endParaRPr>
                    </a:p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</a:endParaRPr>
                    </a:p>
                    <a:p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</a:endParaRPr>
                    </a:p>
                    <a:p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7714684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52400">
                        <a:tabLst>
                          <a:tab pos="152400" algn="l"/>
                        </a:tabLst>
                      </a:pPr>
                      <a:endParaRPr lang="es-MX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</a:endParaRPr>
                    </a:p>
                    <a:p>
                      <a:pPr algn="ctr"/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</a:endParaRPr>
                    </a:p>
                    <a:p>
                      <a:r>
                        <a:rPr lang="en-US" sz="1000">
                          <a:effectLst/>
                        </a:rPr>
                        <a:t>       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41351492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52400">
                        <a:tabLst>
                          <a:tab pos="152400" algn="l"/>
                        </a:tabLst>
                      </a:pPr>
                      <a:endParaRPr lang="es-MX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endParaRPr lang="es-MX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585409838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2CEBFDF-B907-3443-5073-206417F0625B}"/>
              </a:ext>
            </a:extLst>
          </p:cNvPr>
          <p:cNvSpPr txBox="1"/>
          <p:nvPr/>
        </p:nvSpPr>
        <p:spPr>
          <a:xfrm>
            <a:off x="148135" y="5545733"/>
            <a:ext cx="6335326" cy="116955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highlight>
                  <a:srgbClr val="0000FF"/>
                </a:highlight>
              </a:rPr>
              <a:t>En este formato se establecen las </a:t>
            </a:r>
            <a:r>
              <a:rPr lang="es-MX" sz="1400" b="1" dirty="0">
                <a:solidFill>
                  <a:schemeClr val="bg1"/>
                </a:solidFill>
                <a:highlight>
                  <a:srgbClr val="0000FF"/>
                </a:highlight>
              </a:rPr>
              <a:t>capacidades organizacionales</a:t>
            </a:r>
            <a:r>
              <a:rPr lang="es-MX" sz="1400" dirty="0">
                <a:solidFill>
                  <a:schemeClr val="bg1"/>
                </a:solidFill>
                <a:highlight>
                  <a:srgbClr val="0000FF"/>
                </a:highlight>
              </a:rPr>
              <a:t>, haciendo un </a:t>
            </a:r>
            <a:r>
              <a:rPr lang="es-MX" sz="1400" dirty="0" err="1">
                <a:solidFill>
                  <a:schemeClr val="bg1"/>
                </a:solidFill>
                <a:highlight>
                  <a:srgbClr val="0000FF"/>
                </a:highlight>
              </a:rPr>
              <a:t>assessment</a:t>
            </a:r>
            <a:r>
              <a:rPr lang="es-MX" sz="1400" dirty="0">
                <a:solidFill>
                  <a:schemeClr val="bg1"/>
                </a:solidFill>
                <a:highlight>
                  <a:srgbClr val="0000FF"/>
                </a:highlight>
              </a:rPr>
              <a:t> de dónde está cada una (poniendo una X en el estado actual) y hacia dónde deben desarrollarse en el plazo de 1-3 años, (con un X en el estado deseado) para poder lograr los objetivos estratégicos, marcando con una flecha la distancia. Definir 6 capacidades.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E3DCF7-7F3F-B30C-742B-8C14E7E23FBC}"/>
              </a:ext>
            </a:extLst>
          </p:cNvPr>
          <p:cNvSpPr txBox="1"/>
          <p:nvPr/>
        </p:nvSpPr>
        <p:spPr>
          <a:xfrm>
            <a:off x="284110" y="783971"/>
            <a:ext cx="303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highlight>
                  <a:srgbClr val="0000FF"/>
                </a:highlight>
              </a:rPr>
              <a:t>Entregable 2</a:t>
            </a:r>
          </a:p>
        </p:txBody>
      </p:sp>
    </p:spTree>
    <p:extLst>
      <p:ext uri="{BB962C8B-B14F-4D97-AF65-F5344CB8AC3E}">
        <p14:creationId xmlns:p14="http://schemas.microsoft.com/office/powerpoint/2010/main" val="297612102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cofide">
      <a:dk1>
        <a:srgbClr val="0C0C0C"/>
      </a:dk1>
      <a:lt1>
        <a:srgbClr val="FFFFFF"/>
      </a:lt1>
      <a:dk2>
        <a:srgbClr val="A5A5A5"/>
      </a:dk2>
      <a:lt2>
        <a:srgbClr val="E7E6E6"/>
      </a:lt2>
      <a:accent1>
        <a:srgbClr val="99CC00"/>
      </a:accent1>
      <a:accent2>
        <a:srgbClr val="D0CECE"/>
      </a:accent2>
      <a:accent3>
        <a:srgbClr val="A5A5A5"/>
      </a:accent3>
      <a:accent4>
        <a:srgbClr val="FFC000"/>
      </a:accent4>
      <a:accent5>
        <a:srgbClr val="ED7D31"/>
      </a:accent5>
      <a:accent6>
        <a:srgbClr val="99CC00"/>
      </a:accent6>
      <a:hlink>
        <a:srgbClr val="0563C1"/>
      </a:hlink>
      <a:folHlink>
        <a:srgbClr val="7F7F7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858</Words>
  <Application>Microsoft Office PowerPoint</Application>
  <PresentationFormat>Panorámica</PresentationFormat>
  <Paragraphs>99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1_Tema de Office</vt:lpstr>
      <vt:lpstr>Caso de estudio Energías Renovables del Pacífico SA</vt:lpstr>
      <vt:lpstr>Energías Renovables del Pacífico SA</vt:lpstr>
      <vt:lpstr>Insights internos/ externos  para la Planeación Estratégica de RRHH</vt:lpstr>
      <vt:lpstr>Insights internos/ externos  para la Planeación Estratégica de RRHH</vt:lpstr>
      <vt:lpstr>Plan Estratégico de RRHH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de estudio Energías Renovables del Pacífico SA</dc:title>
  <dc:creator>Claudia Caballero</dc:creator>
  <cp:lastModifiedBy>Claudia Caballero</cp:lastModifiedBy>
  <cp:revision>1</cp:revision>
  <dcterms:created xsi:type="dcterms:W3CDTF">2022-08-12T00:06:28Z</dcterms:created>
  <dcterms:modified xsi:type="dcterms:W3CDTF">2022-08-12T01:46:22Z</dcterms:modified>
</cp:coreProperties>
</file>