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0"/>
  </p:notesMasterIdLst>
  <p:handoutMasterIdLst>
    <p:handoutMasterId r:id="rId111"/>
  </p:handoutMasterIdLst>
  <p:sldIdLst>
    <p:sldId id="256" r:id="rId2"/>
    <p:sldId id="267" r:id="rId3"/>
    <p:sldId id="259" r:id="rId4"/>
    <p:sldId id="478" r:id="rId5"/>
    <p:sldId id="479" r:id="rId6"/>
    <p:sldId id="480" r:id="rId7"/>
    <p:sldId id="379" r:id="rId8"/>
    <p:sldId id="481" r:id="rId9"/>
    <p:sldId id="433" r:id="rId10"/>
    <p:sldId id="434" r:id="rId11"/>
    <p:sldId id="436" r:id="rId12"/>
    <p:sldId id="435" r:id="rId13"/>
    <p:sldId id="382" r:id="rId14"/>
    <p:sldId id="383" r:id="rId15"/>
    <p:sldId id="384" r:id="rId16"/>
    <p:sldId id="385" r:id="rId17"/>
    <p:sldId id="439" r:id="rId18"/>
    <p:sldId id="287" r:id="rId19"/>
    <p:sldId id="487" r:id="rId20"/>
    <p:sldId id="486" r:id="rId21"/>
    <p:sldId id="386" r:id="rId22"/>
    <p:sldId id="387" r:id="rId23"/>
    <p:sldId id="440" r:id="rId24"/>
    <p:sldId id="441" r:id="rId25"/>
    <p:sldId id="482" r:id="rId26"/>
    <p:sldId id="388" r:id="rId27"/>
    <p:sldId id="389" r:id="rId28"/>
    <p:sldId id="281" r:id="rId29"/>
    <p:sldId id="489" r:id="rId30"/>
    <p:sldId id="490" r:id="rId31"/>
    <p:sldId id="491" r:id="rId32"/>
    <p:sldId id="390" r:id="rId33"/>
    <p:sldId id="293" r:id="rId34"/>
    <p:sldId id="392" r:id="rId35"/>
    <p:sldId id="393" r:id="rId36"/>
    <p:sldId id="492" r:id="rId37"/>
    <p:sldId id="394" r:id="rId38"/>
    <p:sldId id="493" r:id="rId39"/>
    <p:sldId id="494" r:id="rId40"/>
    <p:sldId id="395" r:id="rId41"/>
    <p:sldId id="396" r:id="rId42"/>
    <p:sldId id="398" r:id="rId43"/>
    <p:sldId id="495" r:id="rId44"/>
    <p:sldId id="496" r:id="rId45"/>
    <p:sldId id="449" r:id="rId46"/>
    <p:sldId id="399" r:id="rId47"/>
    <p:sldId id="400" r:id="rId48"/>
    <p:sldId id="450" r:id="rId49"/>
    <p:sldId id="401" r:id="rId50"/>
    <p:sldId id="451" r:id="rId51"/>
    <p:sldId id="452" r:id="rId52"/>
    <p:sldId id="453" r:id="rId53"/>
    <p:sldId id="454" r:id="rId54"/>
    <p:sldId id="455" r:id="rId55"/>
    <p:sldId id="456" r:id="rId56"/>
    <p:sldId id="402" r:id="rId57"/>
    <p:sldId id="458" r:id="rId58"/>
    <p:sldId id="457" r:id="rId59"/>
    <p:sldId id="403" r:id="rId60"/>
    <p:sldId id="459" r:id="rId61"/>
    <p:sldId id="404" r:id="rId62"/>
    <p:sldId id="405" r:id="rId63"/>
    <p:sldId id="497" r:id="rId64"/>
    <p:sldId id="406" r:id="rId65"/>
    <p:sldId id="461" r:id="rId66"/>
    <p:sldId id="407" r:id="rId67"/>
    <p:sldId id="408" r:id="rId68"/>
    <p:sldId id="462" r:id="rId69"/>
    <p:sldId id="409" r:id="rId70"/>
    <p:sldId id="410" r:id="rId71"/>
    <p:sldId id="411" r:id="rId72"/>
    <p:sldId id="412" r:id="rId73"/>
    <p:sldId id="413" r:id="rId74"/>
    <p:sldId id="414" r:id="rId75"/>
    <p:sldId id="415" r:id="rId76"/>
    <p:sldId id="483" r:id="rId77"/>
    <p:sldId id="467" r:id="rId78"/>
    <p:sldId id="468" r:id="rId79"/>
    <p:sldId id="469" r:id="rId80"/>
    <p:sldId id="470" r:id="rId81"/>
    <p:sldId id="498" r:id="rId82"/>
    <p:sldId id="471" r:id="rId83"/>
    <p:sldId id="472" r:id="rId84"/>
    <p:sldId id="416" r:id="rId85"/>
    <p:sldId id="473" r:id="rId86"/>
    <p:sldId id="463" r:id="rId87"/>
    <p:sldId id="484" r:id="rId88"/>
    <p:sldId id="420" r:id="rId89"/>
    <p:sldId id="474" r:id="rId90"/>
    <p:sldId id="475" r:id="rId91"/>
    <p:sldId id="499" r:id="rId92"/>
    <p:sldId id="421" r:id="rId93"/>
    <p:sldId id="500" r:id="rId94"/>
    <p:sldId id="501" r:id="rId95"/>
    <p:sldId id="502" r:id="rId96"/>
    <p:sldId id="447" r:id="rId97"/>
    <p:sldId id="422" r:id="rId98"/>
    <p:sldId id="423" r:id="rId99"/>
    <p:sldId id="503" r:id="rId100"/>
    <p:sldId id="424" r:id="rId101"/>
    <p:sldId id="425" r:id="rId102"/>
    <p:sldId id="426" r:id="rId103"/>
    <p:sldId id="427" r:id="rId104"/>
    <p:sldId id="428" r:id="rId105"/>
    <p:sldId id="429" r:id="rId106"/>
    <p:sldId id="430" r:id="rId107"/>
    <p:sldId id="504" r:id="rId108"/>
    <p:sldId id="266" r:id="rId10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3321" autoAdjust="0"/>
  </p:normalViewPr>
  <p:slideViewPr>
    <p:cSldViewPr snapToGrid="0" snapToObjects="1">
      <p:cViewPr varScale="1">
        <p:scale>
          <a:sx n="84" d="100"/>
          <a:sy n="84" d="100"/>
        </p:scale>
        <p:origin x="936" y="7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2CB72-CBDE-4C5F-BACE-52DD0F9CBBA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76B2A46C-2AAE-4759-B39B-46C7274A79B2}">
      <dgm:prSet phldrT="[Texto]"/>
      <dgm:spPr/>
      <dgm:t>
        <a:bodyPr/>
        <a:lstStyle/>
        <a:p>
          <a:r>
            <a:rPr lang="es-MX" dirty="0"/>
            <a:t>CONSEJO DE ADMINISTRACIÓN</a:t>
          </a:r>
        </a:p>
      </dgm:t>
    </dgm:pt>
    <dgm:pt modelId="{9FC55358-A28B-42C5-8649-F942CCE48502}" type="parTrans" cxnId="{5D9A38C7-B7E5-46DD-A01F-4C7BA7099039}">
      <dgm:prSet/>
      <dgm:spPr/>
      <dgm:t>
        <a:bodyPr/>
        <a:lstStyle/>
        <a:p>
          <a:endParaRPr lang="es-MX"/>
        </a:p>
      </dgm:t>
    </dgm:pt>
    <dgm:pt modelId="{B24DF782-F7D3-466B-B93B-AD4B7B80DC7A}" type="sibTrans" cxnId="{5D9A38C7-B7E5-46DD-A01F-4C7BA7099039}">
      <dgm:prSet/>
      <dgm:spPr/>
      <dgm:t>
        <a:bodyPr/>
        <a:lstStyle/>
        <a:p>
          <a:endParaRPr lang="es-MX"/>
        </a:p>
      </dgm:t>
    </dgm:pt>
    <dgm:pt modelId="{24945EA7-4EDF-4E85-8356-D17B2A498448}">
      <dgm:prSet phldrT="[Texto]"/>
      <dgm:spPr/>
      <dgm:t>
        <a:bodyPr/>
        <a:lstStyle/>
        <a:p>
          <a:r>
            <a:rPr lang="es-MX" dirty="0"/>
            <a:t>COMITÉ DE ADMON DE RIESGO</a:t>
          </a:r>
        </a:p>
      </dgm:t>
    </dgm:pt>
    <dgm:pt modelId="{5CC8995D-167B-4A5C-ADD2-48D33C2960A9}" type="parTrans" cxnId="{9B731994-7DE3-4350-89BB-2DE156C3E9E4}">
      <dgm:prSet/>
      <dgm:spPr/>
      <dgm:t>
        <a:bodyPr/>
        <a:lstStyle/>
        <a:p>
          <a:endParaRPr lang="es-MX" dirty="0"/>
        </a:p>
      </dgm:t>
    </dgm:pt>
    <dgm:pt modelId="{D413CEF8-DFB8-45F2-8773-811782128212}" type="sibTrans" cxnId="{9B731994-7DE3-4350-89BB-2DE156C3E9E4}">
      <dgm:prSet/>
      <dgm:spPr/>
      <dgm:t>
        <a:bodyPr/>
        <a:lstStyle/>
        <a:p>
          <a:endParaRPr lang="es-MX"/>
        </a:p>
      </dgm:t>
    </dgm:pt>
    <dgm:pt modelId="{C6B89326-62BA-4A2D-8111-F28E171D6B31}">
      <dgm:prSet phldrT="[Texto]"/>
      <dgm:spPr/>
      <dgm:t>
        <a:bodyPr/>
        <a:lstStyle/>
        <a:p>
          <a:r>
            <a:rPr lang="es-MX" dirty="0"/>
            <a:t>COMITÉ DE AUDITORÍA INTERNA</a:t>
          </a:r>
        </a:p>
      </dgm:t>
    </dgm:pt>
    <dgm:pt modelId="{E1E6FC78-1A9B-48B0-A7DE-8F092FEB7128}" type="parTrans" cxnId="{18EBFB47-5207-4A51-9CDA-D1C249AC2CD4}">
      <dgm:prSet/>
      <dgm:spPr/>
      <dgm:t>
        <a:bodyPr/>
        <a:lstStyle/>
        <a:p>
          <a:endParaRPr lang="es-MX" dirty="0"/>
        </a:p>
      </dgm:t>
    </dgm:pt>
    <dgm:pt modelId="{782E0199-5D50-4B47-A2C9-CD5A52C174A6}" type="sibTrans" cxnId="{18EBFB47-5207-4A51-9CDA-D1C249AC2CD4}">
      <dgm:prSet/>
      <dgm:spPr/>
      <dgm:t>
        <a:bodyPr/>
        <a:lstStyle/>
        <a:p>
          <a:endParaRPr lang="es-MX"/>
        </a:p>
      </dgm:t>
    </dgm:pt>
    <dgm:pt modelId="{CDB0E6F0-9939-42AD-B3B6-2B598E33075E}">
      <dgm:prSet phldrT="[Texto]"/>
      <dgm:spPr/>
      <dgm:t>
        <a:bodyPr/>
        <a:lstStyle/>
        <a:p>
          <a:r>
            <a:rPr lang="es-MX" dirty="0"/>
            <a:t>COMITÉ DE PRACTICAS SOCIETARIAS</a:t>
          </a:r>
        </a:p>
      </dgm:t>
    </dgm:pt>
    <dgm:pt modelId="{68F73736-0C0E-44EC-8672-04A0CF937D87}" type="parTrans" cxnId="{3B4FB669-8DCE-41DE-A7F2-7EFBD85F9657}">
      <dgm:prSet/>
      <dgm:spPr/>
      <dgm:t>
        <a:bodyPr/>
        <a:lstStyle/>
        <a:p>
          <a:endParaRPr lang="es-MX" dirty="0"/>
        </a:p>
      </dgm:t>
    </dgm:pt>
    <dgm:pt modelId="{7C5962A6-4D13-458C-A6F5-DA179EC15BE8}" type="sibTrans" cxnId="{3B4FB669-8DCE-41DE-A7F2-7EFBD85F9657}">
      <dgm:prSet/>
      <dgm:spPr/>
      <dgm:t>
        <a:bodyPr/>
        <a:lstStyle/>
        <a:p>
          <a:endParaRPr lang="es-MX"/>
        </a:p>
      </dgm:t>
    </dgm:pt>
    <dgm:pt modelId="{F8248887-0D3D-4D87-93D5-90735970C46A}">
      <dgm:prSet/>
      <dgm:spPr/>
      <dgm:t>
        <a:bodyPr/>
        <a:lstStyle/>
        <a:p>
          <a:r>
            <a:rPr lang="es-MX" dirty="0"/>
            <a:t>COMITÉ DE VIGILANCIA</a:t>
          </a:r>
        </a:p>
      </dgm:t>
    </dgm:pt>
    <dgm:pt modelId="{A5C6A0A3-3C90-4C82-9C2E-9CCC19AFE386}" type="parTrans" cxnId="{967D2DA9-CF51-4A80-992B-5CCF68E7C4EF}">
      <dgm:prSet/>
      <dgm:spPr/>
      <dgm:t>
        <a:bodyPr/>
        <a:lstStyle/>
        <a:p>
          <a:endParaRPr lang="es-MX" dirty="0"/>
        </a:p>
      </dgm:t>
    </dgm:pt>
    <dgm:pt modelId="{F6D257AC-03D0-4BAE-BFC3-B494C85247E7}" type="sibTrans" cxnId="{967D2DA9-CF51-4A80-992B-5CCF68E7C4EF}">
      <dgm:prSet/>
      <dgm:spPr/>
      <dgm:t>
        <a:bodyPr/>
        <a:lstStyle/>
        <a:p>
          <a:endParaRPr lang="es-MX"/>
        </a:p>
      </dgm:t>
    </dgm:pt>
    <dgm:pt modelId="{77182621-BD8C-42E6-A2B5-A2C5582B76DF}" type="pres">
      <dgm:prSet presAssocID="{CC92CB72-CBDE-4C5F-BACE-52DD0F9CBBA6}" presName="Name0" presStyleCnt="0">
        <dgm:presLayoutVars>
          <dgm:chPref val="1"/>
          <dgm:dir/>
          <dgm:animOne val="branch"/>
          <dgm:animLvl val="lvl"/>
          <dgm:resizeHandles val="exact"/>
        </dgm:presLayoutVars>
      </dgm:prSet>
      <dgm:spPr/>
    </dgm:pt>
    <dgm:pt modelId="{5411BF8C-AA42-4B1F-BF13-443EC3DC701F}" type="pres">
      <dgm:prSet presAssocID="{76B2A46C-2AAE-4759-B39B-46C7274A79B2}" presName="root1" presStyleCnt="0"/>
      <dgm:spPr/>
    </dgm:pt>
    <dgm:pt modelId="{2FCC3473-F8F6-4211-B6EC-EA631FAAEFF3}" type="pres">
      <dgm:prSet presAssocID="{76B2A46C-2AAE-4759-B39B-46C7274A79B2}" presName="LevelOneTextNode" presStyleLbl="node0" presStyleIdx="0" presStyleCnt="1">
        <dgm:presLayoutVars>
          <dgm:chPref val="3"/>
        </dgm:presLayoutVars>
      </dgm:prSet>
      <dgm:spPr/>
    </dgm:pt>
    <dgm:pt modelId="{8C734C71-C2F9-49D0-A7EB-F31FF9F4EDCD}" type="pres">
      <dgm:prSet presAssocID="{76B2A46C-2AAE-4759-B39B-46C7274A79B2}" presName="level2hierChild" presStyleCnt="0"/>
      <dgm:spPr/>
    </dgm:pt>
    <dgm:pt modelId="{781DF295-B8BF-4F0B-BAB3-46D1EEE3983B}" type="pres">
      <dgm:prSet presAssocID="{5CC8995D-167B-4A5C-ADD2-48D33C2960A9}" presName="conn2-1" presStyleLbl="parChTrans1D2" presStyleIdx="0" presStyleCnt="4"/>
      <dgm:spPr/>
    </dgm:pt>
    <dgm:pt modelId="{C8AA9DA9-E633-4A72-BDC9-12DAB2A9D622}" type="pres">
      <dgm:prSet presAssocID="{5CC8995D-167B-4A5C-ADD2-48D33C2960A9}" presName="connTx" presStyleLbl="parChTrans1D2" presStyleIdx="0" presStyleCnt="4"/>
      <dgm:spPr/>
    </dgm:pt>
    <dgm:pt modelId="{A8548D63-2B72-4840-BF56-504E79E069B2}" type="pres">
      <dgm:prSet presAssocID="{24945EA7-4EDF-4E85-8356-D17B2A498448}" presName="root2" presStyleCnt="0"/>
      <dgm:spPr/>
    </dgm:pt>
    <dgm:pt modelId="{D9CD1C72-D5D6-42F5-A973-75CD8E5A46A9}" type="pres">
      <dgm:prSet presAssocID="{24945EA7-4EDF-4E85-8356-D17B2A498448}" presName="LevelTwoTextNode" presStyleLbl="node2" presStyleIdx="0" presStyleCnt="4">
        <dgm:presLayoutVars>
          <dgm:chPref val="3"/>
        </dgm:presLayoutVars>
      </dgm:prSet>
      <dgm:spPr/>
    </dgm:pt>
    <dgm:pt modelId="{C1B029F7-B736-4B47-B88B-3E4C725A9FDD}" type="pres">
      <dgm:prSet presAssocID="{24945EA7-4EDF-4E85-8356-D17B2A498448}" presName="level3hierChild" presStyleCnt="0"/>
      <dgm:spPr/>
    </dgm:pt>
    <dgm:pt modelId="{CC30DFBA-C1D2-451E-B38E-D95A28F999E2}" type="pres">
      <dgm:prSet presAssocID="{A5C6A0A3-3C90-4C82-9C2E-9CCC19AFE386}" presName="conn2-1" presStyleLbl="parChTrans1D2" presStyleIdx="1" presStyleCnt="4"/>
      <dgm:spPr/>
    </dgm:pt>
    <dgm:pt modelId="{D81737E2-F338-480F-A5B2-84708FBD7C38}" type="pres">
      <dgm:prSet presAssocID="{A5C6A0A3-3C90-4C82-9C2E-9CCC19AFE386}" presName="connTx" presStyleLbl="parChTrans1D2" presStyleIdx="1" presStyleCnt="4"/>
      <dgm:spPr/>
    </dgm:pt>
    <dgm:pt modelId="{1BF34213-0723-4CF2-BD6A-55CAB698A06A}" type="pres">
      <dgm:prSet presAssocID="{F8248887-0D3D-4D87-93D5-90735970C46A}" presName="root2" presStyleCnt="0"/>
      <dgm:spPr/>
    </dgm:pt>
    <dgm:pt modelId="{AC48597D-AC9F-45CD-A6CA-01DBBF8C03A3}" type="pres">
      <dgm:prSet presAssocID="{F8248887-0D3D-4D87-93D5-90735970C46A}" presName="LevelTwoTextNode" presStyleLbl="node2" presStyleIdx="1" presStyleCnt="4">
        <dgm:presLayoutVars>
          <dgm:chPref val="3"/>
        </dgm:presLayoutVars>
      </dgm:prSet>
      <dgm:spPr/>
    </dgm:pt>
    <dgm:pt modelId="{7138AF56-4C78-4A7E-A758-F8AAE80AFDA7}" type="pres">
      <dgm:prSet presAssocID="{F8248887-0D3D-4D87-93D5-90735970C46A}" presName="level3hierChild" presStyleCnt="0"/>
      <dgm:spPr/>
    </dgm:pt>
    <dgm:pt modelId="{9653ECD4-D0EF-402A-9605-1B5A20C96787}" type="pres">
      <dgm:prSet presAssocID="{E1E6FC78-1A9B-48B0-A7DE-8F092FEB7128}" presName="conn2-1" presStyleLbl="parChTrans1D2" presStyleIdx="2" presStyleCnt="4"/>
      <dgm:spPr/>
    </dgm:pt>
    <dgm:pt modelId="{2FEF669A-F92F-433C-B692-9C14DA4BF55A}" type="pres">
      <dgm:prSet presAssocID="{E1E6FC78-1A9B-48B0-A7DE-8F092FEB7128}" presName="connTx" presStyleLbl="parChTrans1D2" presStyleIdx="2" presStyleCnt="4"/>
      <dgm:spPr/>
    </dgm:pt>
    <dgm:pt modelId="{83E50B18-2329-4967-BD59-B17BD1BE7F41}" type="pres">
      <dgm:prSet presAssocID="{C6B89326-62BA-4A2D-8111-F28E171D6B31}" presName="root2" presStyleCnt="0"/>
      <dgm:spPr/>
    </dgm:pt>
    <dgm:pt modelId="{5E42393C-C277-4321-9246-86BCB405E70D}" type="pres">
      <dgm:prSet presAssocID="{C6B89326-62BA-4A2D-8111-F28E171D6B31}" presName="LevelTwoTextNode" presStyleLbl="node2" presStyleIdx="2" presStyleCnt="4">
        <dgm:presLayoutVars>
          <dgm:chPref val="3"/>
        </dgm:presLayoutVars>
      </dgm:prSet>
      <dgm:spPr/>
    </dgm:pt>
    <dgm:pt modelId="{48783CF8-7C13-453E-9105-1D8F4493052D}" type="pres">
      <dgm:prSet presAssocID="{C6B89326-62BA-4A2D-8111-F28E171D6B31}" presName="level3hierChild" presStyleCnt="0"/>
      <dgm:spPr/>
    </dgm:pt>
    <dgm:pt modelId="{B27E33B7-C50F-47B5-A86D-96CC3FC873DC}" type="pres">
      <dgm:prSet presAssocID="{68F73736-0C0E-44EC-8672-04A0CF937D87}" presName="conn2-1" presStyleLbl="parChTrans1D2" presStyleIdx="3" presStyleCnt="4"/>
      <dgm:spPr/>
    </dgm:pt>
    <dgm:pt modelId="{C935B8AD-EC2F-4B04-82F0-004C8B14DCF9}" type="pres">
      <dgm:prSet presAssocID="{68F73736-0C0E-44EC-8672-04A0CF937D87}" presName="connTx" presStyleLbl="parChTrans1D2" presStyleIdx="3" presStyleCnt="4"/>
      <dgm:spPr/>
    </dgm:pt>
    <dgm:pt modelId="{864E17CC-38DB-4831-98BA-B9DDFD661856}" type="pres">
      <dgm:prSet presAssocID="{CDB0E6F0-9939-42AD-B3B6-2B598E33075E}" presName="root2" presStyleCnt="0"/>
      <dgm:spPr/>
    </dgm:pt>
    <dgm:pt modelId="{E3F547EA-B840-4D26-B3C6-2E74048434C5}" type="pres">
      <dgm:prSet presAssocID="{CDB0E6F0-9939-42AD-B3B6-2B598E33075E}" presName="LevelTwoTextNode" presStyleLbl="node2" presStyleIdx="3" presStyleCnt="4">
        <dgm:presLayoutVars>
          <dgm:chPref val="3"/>
        </dgm:presLayoutVars>
      </dgm:prSet>
      <dgm:spPr/>
    </dgm:pt>
    <dgm:pt modelId="{57A54DA3-2FA7-456D-B14C-941B3C778E5C}" type="pres">
      <dgm:prSet presAssocID="{CDB0E6F0-9939-42AD-B3B6-2B598E33075E}" presName="level3hierChild" presStyleCnt="0"/>
      <dgm:spPr/>
    </dgm:pt>
  </dgm:ptLst>
  <dgm:cxnLst>
    <dgm:cxn modelId="{28136806-98CE-4E1D-8947-30930C48A137}" type="presOf" srcId="{A5C6A0A3-3C90-4C82-9C2E-9CCC19AFE386}" destId="{CC30DFBA-C1D2-451E-B38E-D95A28F999E2}" srcOrd="0" destOrd="0" presId="urn:microsoft.com/office/officeart/2008/layout/HorizontalMultiLevelHierarchy"/>
    <dgm:cxn modelId="{BFF8D90A-ACD2-45DB-BFFA-E2B28D36B2D3}" type="presOf" srcId="{76B2A46C-2AAE-4759-B39B-46C7274A79B2}" destId="{2FCC3473-F8F6-4211-B6EC-EA631FAAEFF3}" srcOrd="0" destOrd="0" presId="urn:microsoft.com/office/officeart/2008/layout/HorizontalMultiLevelHierarchy"/>
    <dgm:cxn modelId="{7112DC1E-C405-44DF-A7B8-9FC1A9F6E83D}" type="presOf" srcId="{E1E6FC78-1A9B-48B0-A7DE-8F092FEB7128}" destId="{9653ECD4-D0EF-402A-9605-1B5A20C96787}" srcOrd="0" destOrd="0" presId="urn:microsoft.com/office/officeart/2008/layout/HorizontalMultiLevelHierarchy"/>
    <dgm:cxn modelId="{A9E8FD23-8ABE-4A83-95A7-2638334C246D}" type="presOf" srcId="{CDB0E6F0-9939-42AD-B3B6-2B598E33075E}" destId="{E3F547EA-B840-4D26-B3C6-2E74048434C5}" srcOrd="0" destOrd="0" presId="urn:microsoft.com/office/officeart/2008/layout/HorizontalMultiLevelHierarchy"/>
    <dgm:cxn modelId="{B0E0AE3E-35AC-410E-A71E-7175F05EB8D7}" type="presOf" srcId="{A5C6A0A3-3C90-4C82-9C2E-9CCC19AFE386}" destId="{D81737E2-F338-480F-A5B2-84708FBD7C38}" srcOrd="1" destOrd="0" presId="urn:microsoft.com/office/officeart/2008/layout/HorizontalMultiLevelHierarchy"/>
    <dgm:cxn modelId="{18EBFB47-5207-4A51-9CDA-D1C249AC2CD4}" srcId="{76B2A46C-2AAE-4759-B39B-46C7274A79B2}" destId="{C6B89326-62BA-4A2D-8111-F28E171D6B31}" srcOrd="2" destOrd="0" parTransId="{E1E6FC78-1A9B-48B0-A7DE-8F092FEB7128}" sibTransId="{782E0199-5D50-4B47-A2C9-CD5A52C174A6}"/>
    <dgm:cxn modelId="{3B4FB669-8DCE-41DE-A7F2-7EFBD85F9657}" srcId="{76B2A46C-2AAE-4759-B39B-46C7274A79B2}" destId="{CDB0E6F0-9939-42AD-B3B6-2B598E33075E}" srcOrd="3" destOrd="0" parTransId="{68F73736-0C0E-44EC-8672-04A0CF937D87}" sibTransId="{7C5962A6-4D13-458C-A6F5-DA179EC15BE8}"/>
    <dgm:cxn modelId="{01444C77-BF9F-45C1-B60D-F1F62C6C97FB}" type="presOf" srcId="{F8248887-0D3D-4D87-93D5-90735970C46A}" destId="{AC48597D-AC9F-45CD-A6CA-01DBBF8C03A3}" srcOrd="0" destOrd="0" presId="urn:microsoft.com/office/officeart/2008/layout/HorizontalMultiLevelHierarchy"/>
    <dgm:cxn modelId="{F41CE189-B639-4BA1-8D1F-83AA72D25C0D}" type="presOf" srcId="{5CC8995D-167B-4A5C-ADD2-48D33C2960A9}" destId="{781DF295-B8BF-4F0B-BAB3-46D1EEE3983B}" srcOrd="0" destOrd="0" presId="urn:microsoft.com/office/officeart/2008/layout/HorizontalMultiLevelHierarchy"/>
    <dgm:cxn modelId="{DA83218E-FF11-4A69-AA05-2D1E4A9CC858}" type="presOf" srcId="{E1E6FC78-1A9B-48B0-A7DE-8F092FEB7128}" destId="{2FEF669A-F92F-433C-B692-9C14DA4BF55A}" srcOrd="1" destOrd="0" presId="urn:microsoft.com/office/officeart/2008/layout/HorizontalMultiLevelHierarchy"/>
    <dgm:cxn modelId="{9B731994-7DE3-4350-89BB-2DE156C3E9E4}" srcId="{76B2A46C-2AAE-4759-B39B-46C7274A79B2}" destId="{24945EA7-4EDF-4E85-8356-D17B2A498448}" srcOrd="0" destOrd="0" parTransId="{5CC8995D-167B-4A5C-ADD2-48D33C2960A9}" sibTransId="{D413CEF8-DFB8-45F2-8773-811782128212}"/>
    <dgm:cxn modelId="{AE36C399-ADA6-4A88-A055-67EC9680EFF6}" type="presOf" srcId="{68F73736-0C0E-44EC-8672-04A0CF937D87}" destId="{C935B8AD-EC2F-4B04-82F0-004C8B14DCF9}" srcOrd="1" destOrd="0" presId="urn:microsoft.com/office/officeart/2008/layout/HorizontalMultiLevelHierarchy"/>
    <dgm:cxn modelId="{967D2DA9-CF51-4A80-992B-5CCF68E7C4EF}" srcId="{76B2A46C-2AAE-4759-B39B-46C7274A79B2}" destId="{F8248887-0D3D-4D87-93D5-90735970C46A}" srcOrd="1" destOrd="0" parTransId="{A5C6A0A3-3C90-4C82-9C2E-9CCC19AFE386}" sibTransId="{F6D257AC-03D0-4BAE-BFC3-B494C85247E7}"/>
    <dgm:cxn modelId="{EA0A72B9-3D80-4721-A5F6-77F6A0FA6B07}" type="presOf" srcId="{68F73736-0C0E-44EC-8672-04A0CF937D87}" destId="{B27E33B7-C50F-47B5-A86D-96CC3FC873DC}" srcOrd="0" destOrd="0" presId="urn:microsoft.com/office/officeart/2008/layout/HorizontalMultiLevelHierarchy"/>
    <dgm:cxn modelId="{29CC0EC2-F3BA-4064-B621-5C64B7B892B5}" type="presOf" srcId="{CC92CB72-CBDE-4C5F-BACE-52DD0F9CBBA6}" destId="{77182621-BD8C-42E6-A2B5-A2C5582B76DF}" srcOrd="0" destOrd="0" presId="urn:microsoft.com/office/officeart/2008/layout/HorizontalMultiLevelHierarchy"/>
    <dgm:cxn modelId="{5D9A38C7-B7E5-46DD-A01F-4C7BA7099039}" srcId="{CC92CB72-CBDE-4C5F-BACE-52DD0F9CBBA6}" destId="{76B2A46C-2AAE-4759-B39B-46C7274A79B2}" srcOrd="0" destOrd="0" parTransId="{9FC55358-A28B-42C5-8649-F942CCE48502}" sibTransId="{B24DF782-F7D3-466B-B93B-AD4B7B80DC7A}"/>
    <dgm:cxn modelId="{08EBC1D3-ADE7-4A44-9440-1EDEF410F68C}" type="presOf" srcId="{C6B89326-62BA-4A2D-8111-F28E171D6B31}" destId="{5E42393C-C277-4321-9246-86BCB405E70D}" srcOrd="0" destOrd="0" presId="urn:microsoft.com/office/officeart/2008/layout/HorizontalMultiLevelHierarchy"/>
    <dgm:cxn modelId="{08CBF9E2-D2D1-4409-A913-C95AE387FD55}" type="presOf" srcId="{5CC8995D-167B-4A5C-ADD2-48D33C2960A9}" destId="{C8AA9DA9-E633-4A72-BDC9-12DAB2A9D622}" srcOrd="1" destOrd="0" presId="urn:microsoft.com/office/officeart/2008/layout/HorizontalMultiLevelHierarchy"/>
    <dgm:cxn modelId="{57BA1FE6-61EF-4CDF-BCBB-EC3367DC8E81}" type="presOf" srcId="{24945EA7-4EDF-4E85-8356-D17B2A498448}" destId="{D9CD1C72-D5D6-42F5-A973-75CD8E5A46A9}" srcOrd="0" destOrd="0" presId="urn:microsoft.com/office/officeart/2008/layout/HorizontalMultiLevelHierarchy"/>
    <dgm:cxn modelId="{A9FD53A5-099E-4626-B2C9-37561FD35D74}" type="presParOf" srcId="{77182621-BD8C-42E6-A2B5-A2C5582B76DF}" destId="{5411BF8C-AA42-4B1F-BF13-443EC3DC701F}" srcOrd="0" destOrd="0" presId="urn:microsoft.com/office/officeart/2008/layout/HorizontalMultiLevelHierarchy"/>
    <dgm:cxn modelId="{16DB179D-D25B-45F6-AA44-1C755761CC84}" type="presParOf" srcId="{5411BF8C-AA42-4B1F-BF13-443EC3DC701F}" destId="{2FCC3473-F8F6-4211-B6EC-EA631FAAEFF3}" srcOrd="0" destOrd="0" presId="urn:microsoft.com/office/officeart/2008/layout/HorizontalMultiLevelHierarchy"/>
    <dgm:cxn modelId="{09CB297D-3BC2-426F-AD46-89116BAEF645}" type="presParOf" srcId="{5411BF8C-AA42-4B1F-BF13-443EC3DC701F}" destId="{8C734C71-C2F9-49D0-A7EB-F31FF9F4EDCD}" srcOrd="1" destOrd="0" presId="urn:microsoft.com/office/officeart/2008/layout/HorizontalMultiLevelHierarchy"/>
    <dgm:cxn modelId="{D04ED2D1-35BD-4FBD-96FE-33C6A8CC067B}" type="presParOf" srcId="{8C734C71-C2F9-49D0-A7EB-F31FF9F4EDCD}" destId="{781DF295-B8BF-4F0B-BAB3-46D1EEE3983B}" srcOrd="0" destOrd="0" presId="urn:microsoft.com/office/officeart/2008/layout/HorizontalMultiLevelHierarchy"/>
    <dgm:cxn modelId="{799D4D8B-3486-41F0-A26C-6CFC29B98C0E}" type="presParOf" srcId="{781DF295-B8BF-4F0B-BAB3-46D1EEE3983B}" destId="{C8AA9DA9-E633-4A72-BDC9-12DAB2A9D622}" srcOrd="0" destOrd="0" presId="urn:microsoft.com/office/officeart/2008/layout/HorizontalMultiLevelHierarchy"/>
    <dgm:cxn modelId="{3491E087-1005-4A51-9739-55045F51FA33}" type="presParOf" srcId="{8C734C71-C2F9-49D0-A7EB-F31FF9F4EDCD}" destId="{A8548D63-2B72-4840-BF56-504E79E069B2}" srcOrd="1" destOrd="0" presId="urn:microsoft.com/office/officeart/2008/layout/HorizontalMultiLevelHierarchy"/>
    <dgm:cxn modelId="{445DCDC3-E35E-488B-A305-A2BFFB0740C8}" type="presParOf" srcId="{A8548D63-2B72-4840-BF56-504E79E069B2}" destId="{D9CD1C72-D5D6-42F5-A973-75CD8E5A46A9}" srcOrd="0" destOrd="0" presId="urn:microsoft.com/office/officeart/2008/layout/HorizontalMultiLevelHierarchy"/>
    <dgm:cxn modelId="{CB729162-1AC8-4A5C-AD99-15812069A81F}" type="presParOf" srcId="{A8548D63-2B72-4840-BF56-504E79E069B2}" destId="{C1B029F7-B736-4B47-B88B-3E4C725A9FDD}" srcOrd="1" destOrd="0" presId="urn:microsoft.com/office/officeart/2008/layout/HorizontalMultiLevelHierarchy"/>
    <dgm:cxn modelId="{152D4A68-7D01-458E-94ED-8F1C86A7B6A4}" type="presParOf" srcId="{8C734C71-C2F9-49D0-A7EB-F31FF9F4EDCD}" destId="{CC30DFBA-C1D2-451E-B38E-D95A28F999E2}" srcOrd="2" destOrd="0" presId="urn:microsoft.com/office/officeart/2008/layout/HorizontalMultiLevelHierarchy"/>
    <dgm:cxn modelId="{76C79DE9-3C3C-4F67-84F4-F742F351C4D9}" type="presParOf" srcId="{CC30DFBA-C1D2-451E-B38E-D95A28F999E2}" destId="{D81737E2-F338-480F-A5B2-84708FBD7C38}" srcOrd="0" destOrd="0" presId="urn:microsoft.com/office/officeart/2008/layout/HorizontalMultiLevelHierarchy"/>
    <dgm:cxn modelId="{8DF0B596-6013-4BD5-BF5D-BB4CDBC8767B}" type="presParOf" srcId="{8C734C71-C2F9-49D0-A7EB-F31FF9F4EDCD}" destId="{1BF34213-0723-4CF2-BD6A-55CAB698A06A}" srcOrd="3" destOrd="0" presId="urn:microsoft.com/office/officeart/2008/layout/HorizontalMultiLevelHierarchy"/>
    <dgm:cxn modelId="{55D5F4FE-AA15-42E2-970F-AF829EE41B2E}" type="presParOf" srcId="{1BF34213-0723-4CF2-BD6A-55CAB698A06A}" destId="{AC48597D-AC9F-45CD-A6CA-01DBBF8C03A3}" srcOrd="0" destOrd="0" presId="urn:microsoft.com/office/officeart/2008/layout/HorizontalMultiLevelHierarchy"/>
    <dgm:cxn modelId="{291BD8E0-2B05-468E-8D1E-6FFB80D78D3F}" type="presParOf" srcId="{1BF34213-0723-4CF2-BD6A-55CAB698A06A}" destId="{7138AF56-4C78-4A7E-A758-F8AAE80AFDA7}" srcOrd="1" destOrd="0" presId="urn:microsoft.com/office/officeart/2008/layout/HorizontalMultiLevelHierarchy"/>
    <dgm:cxn modelId="{C509B96C-6B1C-44E6-98EF-7A14416CBFA5}" type="presParOf" srcId="{8C734C71-C2F9-49D0-A7EB-F31FF9F4EDCD}" destId="{9653ECD4-D0EF-402A-9605-1B5A20C96787}" srcOrd="4" destOrd="0" presId="urn:microsoft.com/office/officeart/2008/layout/HorizontalMultiLevelHierarchy"/>
    <dgm:cxn modelId="{CF90EFE8-FD19-448E-8112-50D5CC3AD470}" type="presParOf" srcId="{9653ECD4-D0EF-402A-9605-1B5A20C96787}" destId="{2FEF669A-F92F-433C-B692-9C14DA4BF55A}" srcOrd="0" destOrd="0" presId="urn:microsoft.com/office/officeart/2008/layout/HorizontalMultiLevelHierarchy"/>
    <dgm:cxn modelId="{0DF501FA-AE5F-46C2-8CA7-077CACE5193B}" type="presParOf" srcId="{8C734C71-C2F9-49D0-A7EB-F31FF9F4EDCD}" destId="{83E50B18-2329-4967-BD59-B17BD1BE7F41}" srcOrd="5" destOrd="0" presId="urn:microsoft.com/office/officeart/2008/layout/HorizontalMultiLevelHierarchy"/>
    <dgm:cxn modelId="{61E9801D-A3FC-45C7-93C8-9C8420E32722}" type="presParOf" srcId="{83E50B18-2329-4967-BD59-B17BD1BE7F41}" destId="{5E42393C-C277-4321-9246-86BCB405E70D}" srcOrd="0" destOrd="0" presId="urn:microsoft.com/office/officeart/2008/layout/HorizontalMultiLevelHierarchy"/>
    <dgm:cxn modelId="{6D4373A4-AFEF-4319-AF6B-781068B459C8}" type="presParOf" srcId="{83E50B18-2329-4967-BD59-B17BD1BE7F41}" destId="{48783CF8-7C13-453E-9105-1D8F4493052D}" srcOrd="1" destOrd="0" presId="urn:microsoft.com/office/officeart/2008/layout/HorizontalMultiLevelHierarchy"/>
    <dgm:cxn modelId="{B2AD8A1D-C2D7-4BD5-8C55-FE81C1F66CF3}" type="presParOf" srcId="{8C734C71-C2F9-49D0-A7EB-F31FF9F4EDCD}" destId="{B27E33B7-C50F-47B5-A86D-96CC3FC873DC}" srcOrd="6" destOrd="0" presId="urn:microsoft.com/office/officeart/2008/layout/HorizontalMultiLevelHierarchy"/>
    <dgm:cxn modelId="{B86A90DE-AEA2-47C6-95A4-A561FC02BF26}" type="presParOf" srcId="{B27E33B7-C50F-47B5-A86D-96CC3FC873DC}" destId="{C935B8AD-EC2F-4B04-82F0-004C8B14DCF9}" srcOrd="0" destOrd="0" presId="urn:microsoft.com/office/officeart/2008/layout/HorizontalMultiLevelHierarchy"/>
    <dgm:cxn modelId="{69A7791A-0204-4F54-82DE-0E5A6A0691E8}" type="presParOf" srcId="{8C734C71-C2F9-49D0-A7EB-F31FF9F4EDCD}" destId="{864E17CC-38DB-4831-98BA-B9DDFD661856}" srcOrd="7" destOrd="0" presId="urn:microsoft.com/office/officeart/2008/layout/HorizontalMultiLevelHierarchy"/>
    <dgm:cxn modelId="{8A2CF3FC-3E20-4D3E-8AEB-1AF930C926D9}" type="presParOf" srcId="{864E17CC-38DB-4831-98BA-B9DDFD661856}" destId="{E3F547EA-B840-4D26-B3C6-2E74048434C5}" srcOrd="0" destOrd="0" presId="urn:microsoft.com/office/officeart/2008/layout/HorizontalMultiLevelHierarchy"/>
    <dgm:cxn modelId="{E927AA76-9056-4924-B54B-D8F271823CCE}" type="presParOf" srcId="{864E17CC-38DB-4831-98BA-B9DDFD661856}" destId="{57A54DA3-2FA7-456D-B14C-941B3C778E5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2B3FF-8DD7-4D30-B31E-D6E7226B7F9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DD024D63-48B0-4871-A974-B47580AB802C}">
      <dgm:prSet phldrT="[Texto]" custT="1"/>
      <dgm:spPr/>
      <dgm:t>
        <a:bodyPr/>
        <a:lstStyle/>
        <a:p>
          <a:r>
            <a:rPr lang="es-MX" sz="1800" dirty="0">
              <a:latin typeface="Helvetica LT Std" pitchFamily="34" charset="0"/>
            </a:rPr>
            <a:t>V</a:t>
          </a:r>
        </a:p>
      </dgm:t>
    </dgm:pt>
    <dgm:pt modelId="{8495C351-3DF9-423E-82A8-0A1C28D47706}" type="parTrans" cxnId="{76B199A0-BE50-4305-802C-56308464FC37}">
      <dgm:prSet/>
      <dgm:spPr/>
      <dgm:t>
        <a:bodyPr/>
        <a:lstStyle/>
        <a:p>
          <a:endParaRPr lang="es-MX"/>
        </a:p>
      </dgm:t>
    </dgm:pt>
    <dgm:pt modelId="{0A1B52B8-807D-4023-A7EF-3132BBDEC9EA}" type="sibTrans" cxnId="{76B199A0-BE50-4305-802C-56308464FC37}">
      <dgm:prSet/>
      <dgm:spPr/>
      <dgm:t>
        <a:bodyPr/>
        <a:lstStyle/>
        <a:p>
          <a:endParaRPr lang="es-MX"/>
        </a:p>
      </dgm:t>
    </dgm:pt>
    <dgm:pt modelId="{210BD1A1-569B-4A59-8731-E06811363003}">
      <dgm:prSet phldrT="[Texto]"/>
      <dgm:spPr/>
      <dgm:t>
        <a:bodyPr/>
        <a:lstStyle/>
        <a:p>
          <a:r>
            <a:rPr lang="es-MX" dirty="0">
              <a:latin typeface="Helvetica LT Std" pitchFamily="34" charset="0"/>
            </a:rPr>
            <a:t>DE LAS VISITAS DE VERIFICACIÓN</a:t>
          </a:r>
        </a:p>
      </dgm:t>
    </dgm:pt>
    <dgm:pt modelId="{522DC2D5-35D7-408A-A092-E0DEA27FC8F8}" type="parTrans" cxnId="{8B7A895D-715B-4D5B-8B09-262F303B42A8}">
      <dgm:prSet/>
      <dgm:spPr/>
      <dgm:t>
        <a:bodyPr/>
        <a:lstStyle/>
        <a:p>
          <a:endParaRPr lang="es-MX"/>
        </a:p>
      </dgm:t>
    </dgm:pt>
    <dgm:pt modelId="{88590292-FC18-4034-A97A-FD5DCCEF90D6}" type="sibTrans" cxnId="{8B7A895D-715B-4D5B-8B09-262F303B42A8}">
      <dgm:prSet/>
      <dgm:spPr/>
      <dgm:t>
        <a:bodyPr/>
        <a:lstStyle/>
        <a:p>
          <a:endParaRPr lang="es-MX"/>
        </a:p>
      </dgm:t>
    </dgm:pt>
    <dgm:pt modelId="{9C2F9676-BC61-4980-AF19-6BF723C6D736}">
      <dgm:prSet phldrT="[Texto]" custT="1"/>
      <dgm:spPr/>
      <dgm:t>
        <a:bodyPr/>
        <a:lstStyle/>
        <a:p>
          <a:r>
            <a:rPr lang="es-MX" sz="1800" dirty="0">
              <a:latin typeface="Helvetica LT Std" pitchFamily="34" charset="0"/>
            </a:rPr>
            <a:t>VI</a:t>
          </a:r>
          <a:endParaRPr lang="es-MX" sz="1600" dirty="0">
            <a:latin typeface="Helvetica LT Std" pitchFamily="34" charset="0"/>
          </a:endParaRPr>
        </a:p>
      </dgm:t>
    </dgm:pt>
    <dgm:pt modelId="{DB0E8AAC-2925-4D05-8050-C6664A25BF46}" type="parTrans" cxnId="{C7D357C4-60C1-4338-B723-188A0CFAA5E5}">
      <dgm:prSet/>
      <dgm:spPr/>
      <dgm:t>
        <a:bodyPr/>
        <a:lstStyle/>
        <a:p>
          <a:endParaRPr lang="es-MX"/>
        </a:p>
      </dgm:t>
    </dgm:pt>
    <dgm:pt modelId="{F73863F6-E0FE-4D35-8D43-8FED715E8ADE}" type="sibTrans" cxnId="{C7D357C4-60C1-4338-B723-188A0CFAA5E5}">
      <dgm:prSet/>
      <dgm:spPr/>
      <dgm:t>
        <a:bodyPr/>
        <a:lstStyle/>
        <a:p>
          <a:endParaRPr lang="es-MX"/>
        </a:p>
      </dgm:t>
    </dgm:pt>
    <dgm:pt modelId="{4CC378CC-5D2D-4203-A7FF-46A0A6CBB572}">
      <dgm:prSet phldrT="[Texto]"/>
      <dgm:spPr/>
      <dgm:t>
        <a:bodyPr/>
        <a:lstStyle/>
        <a:p>
          <a:r>
            <a:rPr lang="es-MX" dirty="0">
              <a:latin typeface="Helvetica LT Std" pitchFamily="34" charset="0"/>
            </a:rPr>
            <a:t>DE LA RESERVA Y MANEJO DE INFORMACIÓN</a:t>
          </a:r>
        </a:p>
      </dgm:t>
    </dgm:pt>
    <dgm:pt modelId="{EF1A1071-8707-42AD-96C6-566B6AA41EE3}" type="parTrans" cxnId="{40F76DA5-97ED-4CCE-8802-E366B8E6FC6B}">
      <dgm:prSet/>
      <dgm:spPr/>
      <dgm:t>
        <a:bodyPr/>
        <a:lstStyle/>
        <a:p>
          <a:endParaRPr lang="es-MX"/>
        </a:p>
      </dgm:t>
    </dgm:pt>
    <dgm:pt modelId="{F4988CD6-C77B-45F3-872A-009BF1B64991}" type="sibTrans" cxnId="{40F76DA5-97ED-4CCE-8802-E366B8E6FC6B}">
      <dgm:prSet/>
      <dgm:spPr/>
      <dgm:t>
        <a:bodyPr/>
        <a:lstStyle/>
        <a:p>
          <a:endParaRPr lang="es-MX"/>
        </a:p>
      </dgm:t>
    </dgm:pt>
    <dgm:pt modelId="{C3738F1F-D1CA-4641-83EC-D328CFE82F70}">
      <dgm:prSet phldrT="[Texto]" custT="1"/>
      <dgm:spPr/>
      <dgm:t>
        <a:bodyPr/>
        <a:lstStyle/>
        <a:p>
          <a:r>
            <a:rPr lang="es-MX" sz="1600" dirty="0">
              <a:latin typeface="Helvetica LT Std" pitchFamily="34" charset="0"/>
            </a:rPr>
            <a:t>TR</a:t>
          </a:r>
        </a:p>
      </dgm:t>
    </dgm:pt>
    <dgm:pt modelId="{1ED6ADDF-7EC7-4C74-890A-99F1B3B07339}" type="parTrans" cxnId="{9EE4F83F-699B-4C1F-ADF6-38299DAC8BF9}">
      <dgm:prSet/>
      <dgm:spPr/>
      <dgm:t>
        <a:bodyPr/>
        <a:lstStyle/>
        <a:p>
          <a:endParaRPr lang="es-MX"/>
        </a:p>
      </dgm:t>
    </dgm:pt>
    <dgm:pt modelId="{D37048EC-6C83-4E07-96FE-8516C91EA3B6}" type="sibTrans" cxnId="{9EE4F83F-699B-4C1F-ADF6-38299DAC8BF9}">
      <dgm:prSet/>
      <dgm:spPr/>
      <dgm:t>
        <a:bodyPr/>
        <a:lstStyle/>
        <a:p>
          <a:endParaRPr lang="es-MX"/>
        </a:p>
      </dgm:t>
    </dgm:pt>
    <dgm:pt modelId="{4E0C1694-9D7F-4B98-86D1-7D68B4E1F661}">
      <dgm:prSet phldrT="[Texto]"/>
      <dgm:spPr/>
      <dgm:t>
        <a:bodyPr/>
        <a:lstStyle/>
        <a:p>
          <a:r>
            <a:rPr lang="es-MX" dirty="0">
              <a:latin typeface="Helvetica LT Std" pitchFamily="34" charset="0"/>
            </a:rPr>
            <a:t>TRANSITORIOS</a:t>
          </a:r>
        </a:p>
      </dgm:t>
    </dgm:pt>
    <dgm:pt modelId="{B66F9E3B-2A0D-40DE-9703-164FB2A69833}" type="parTrans" cxnId="{13106460-461A-4E5E-A158-8930F5BAD194}">
      <dgm:prSet/>
      <dgm:spPr/>
      <dgm:t>
        <a:bodyPr/>
        <a:lstStyle/>
        <a:p>
          <a:endParaRPr lang="es-MX"/>
        </a:p>
      </dgm:t>
    </dgm:pt>
    <dgm:pt modelId="{EEC6F691-A551-4AB5-B0C9-5FF91A77C176}" type="sibTrans" cxnId="{13106460-461A-4E5E-A158-8930F5BAD194}">
      <dgm:prSet/>
      <dgm:spPr/>
      <dgm:t>
        <a:bodyPr/>
        <a:lstStyle/>
        <a:p>
          <a:endParaRPr lang="es-MX"/>
        </a:p>
      </dgm:t>
    </dgm:pt>
    <dgm:pt modelId="{0E5F32DB-3BAD-4506-8900-0AE9D2371B45}">
      <dgm:prSet custT="1"/>
      <dgm:spPr/>
      <dgm:t>
        <a:bodyPr/>
        <a:lstStyle/>
        <a:p>
          <a:r>
            <a:rPr lang="es-MX" sz="1800" dirty="0">
              <a:latin typeface="Helvetica LT Std" pitchFamily="34" charset="0"/>
            </a:rPr>
            <a:t>III</a:t>
          </a:r>
        </a:p>
      </dgm:t>
    </dgm:pt>
    <dgm:pt modelId="{57765358-2CB1-4842-AA36-608445809F8B}" type="parTrans" cxnId="{739762BF-42F3-4DCC-B050-78266F28E86C}">
      <dgm:prSet/>
      <dgm:spPr/>
      <dgm:t>
        <a:bodyPr/>
        <a:lstStyle/>
        <a:p>
          <a:endParaRPr lang="es-MX"/>
        </a:p>
      </dgm:t>
    </dgm:pt>
    <dgm:pt modelId="{9CD825DD-4259-4881-880F-C57B4DFAD92D}" type="sibTrans" cxnId="{739762BF-42F3-4DCC-B050-78266F28E86C}">
      <dgm:prSet/>
      <dgm:spPr/>
      <dgm:t>
        <a:bodyPr/>
        <a:lstStyle/>
        <a:p>
          <a:endParaRPr lang="es-MX"/>
        </a:p>
      </dgm:t>
    </dgm:pt>
    <dgm:pt modelId="{5915FE52-D179-4988-926E-BCEBA586CEFF}">
      <dgm:prSet custT="1"/>
      <dgm:spPr/>
      <dgm:t>
        <a:bodyPr/>
        <a:lstStyle/>
        <a:p>
          <a:r>
            <a:rPr lang="es-MX" sz="1600" b="1" dirty="0">
              <a:latin typeface="Helvetica LT Std" pitchFamily="34" charset="0"/>
            </a:rPr>
            <a:t>DE LAS ENTIDADES FINANCIERAS Y DE LAS ACTIVIDADES VULNERABLES</a:t>
          </a:r>
        </a:p>
      </dgm:t>
    </dgm:pt>
    <dgm:pt modelId="{4479C862-5319-4D0E-8096-A879B4294946}" type="parTrans" cxnId="{6F2F8CA2-1B11-45AD-8EB6-C955809389D9}">
      <dgm:prSet/>
      <dgm:spPr/>
      <dgm:t>
        <a:bodyPr/>
        <a:lstStyle/>
        <a:p>
          <a:endParaRPr lang="es-MX"/>
        </a:p>
      </dgm:t>
    </dgm:pt>
    <dgm:pt modelId="{71BA8986-7928-4547-B3C8-165938BA2BD2}" type="sibTrans" cxnId="{6F2F8CA2-1B11-45AD-8EB6-C955809389D9}">
      <dgm:prSet/>
      <dgm:spPr/>
      <dgm:t>
        <a:bodyPr/>
        <a:lstStyle/>
        <a:p>
          <a:endParaRPr lang="es-MX"/>
        </a:p>
      </dgm:t>
    </dgm:pt>
    <dgm:pt modelId="{7721F3E5-68A8-48F6-B48C-D14A72FE1E3E}">
      <dgm:prSet custT="1"/>
      <dgm:spPr/>
      <dgm:t>
        <a:bodyPr/>
        <a:lstStyle/>
        <a:p>
          <a:r>
            <a:rPr lang="es-MX" sz="1800" dirty="0">
              <a:latin typeface="Helvetica LT Std" pitchFamily="34" charset="0"/>
            </a:rPr>
            <a:t>II</a:t>
          </a:r>
        </a:p>
      </dgm:t>
    </dgm:pt>
    <dgm:pt modelId="{C8C34720-CE6B-471D-846D-578C1E4BF412}" type="parTrans" cxnId="{C2F0FF62-72F4-47D5-9E88-F9096E385D16}">
      <dgm:prSet/>
      <dgm:spPr/>
      <dgm:t>
        <a:bodyPr/>
        <a:lstStyle/>
        <a:p>
          <a:endParaRPr lang="es-MX"/>
        </a:p>
      </dgm:t>
    </dgm:pt>
    <dgm:pt modelId="{A968AF6F-4F17-48D2-9F6B-83175CC38FD5}" type="sibTrans" cxnId="{C2F0FF62-72F4-47D5-9E88-F9096E385D16}">
      <dgm:prSet/>
      <dgm:spPr/>
      <dgm:t>
        <a:bodyPr/>
        <a:lstStyle/>
        <a:p>
          <a:endParaRPr lang="es-MX"/>
        </a:p>
      </dgm:t>
    </dgm:pt>
    <dgm:pt modelId="{BB7222F0-0CE0-4A29-9210-7577FA44C5D4}">
      <dgm:prSet/>
      <dgm:spPr/>
      <dgm:t>
        <a:bodyPr/>
        <a:lstStyle/>
        <a:p>
          <a:r>
            <a:rPr lang="es-MX" dirty="0">
              <a:latin typeface="Helvetica LT Std" pitchFamily="34" charset="0"/>
            </a:rPr>
            <a:t>DE LAS AUTORIDADES (UEAF)</a:t>
          </a:r>
        </a:p>
      </dgm:t>
    </dgm:pt>
    <dgm:pt modelId="{05B5980C-1A15-412D-A5FD-F60A60FDD43B}" type="parTrans" cxnId="{C82E0F97-ACEC-49C3-A308-380D3425C44E}">
      <dgm:prSet/>
      <dgm:spPr/>
      <dgm:t>
        <a:bodyPr/>
        <a:lstStyle/>
        <a:p>
          <a:endParaRPr lang="es-MX"/>
        </a:p>
      </dgm:t>
    </dgm:pt>
    <dgm:pt modelId="{3B127AAA-0797-42D6-B7A7-E5FA797F35FA}" type="sibTrans" cxnId="{C82E0F97-ACEC-49C3-A308-380D3425C44E}">
      <dgm:prSet/>
      <dgm:spPr/>
      <dgm:t>
        <a:bodyPr/>
        <a:lstStyle/>
        <a:p>
          <a:endParaRPr lang="es-MX"/>
        </a:p>
      </dgm:t>
    </dgm:pt>
    <dgm:pt modelId="{09686DBF-36BD-4543-A2B8-04D4C30E07F7}">
      <dgm:prSet custT="1"/>
      <dgm:spPr/>
      <dgm:t>
        <a:bodyPr/>
        <a:lstStyle/>
        <a:p>
          <a:r>
            <a:rPr lang="es-MX" sz="1800" dirty="0">
              <a:latin typeface="Helvetica LT Std" pitchFamily="34" charset="0"/>
            </a:rPr>
            <a:t>IV</a:t>
          </a:r>
        </a:p>
      </dgm:t>
    </dgm:pt>
    <dgm:pt modelId="{510D7DB1-A8C1-4B4E-91DC-B35F910B81E3}" type="parTrans" cxnId="{FBF35E35-36A1-4BC0-8781-452902FBD321}">
      <dgm:prSet/>
      <dgm:spPr/>
      <dgm:t>
        <a:bodyPr/>
        <a:lstStyle/>
        <a:p>
          <a:endParaRPr lang="es-MX"/>
        </a:p>
      </dgm:t>
    </dgm:pt>
    <dgm:pt modelId="{1F63A4CC-AF20-4A82-8CDB-D0DBFF55ED18}" type="sibTrans" cxnId="{FBF35E35-36A1-4BC0-8781-452902FBD321}">
      <dgm:prSet/>
      <dgm:spPr/>
      <dgm:t>
        <a:bodyPr/>
        <a:lstStyle/>
        <a:p>
          <a:endParaRPr lang="es-MX"/>
        </a:p>
      </dgm:t>
    </dgm:pt>
    <dgm:pt modelId="{FF627D4D-9A27-4C8B-82C5-17B08F0C9AAC}">
      <dgm:prSet custT="1"/>
      <dgm:spPr/>
      <dgm:t>
        <a:bodyPr/>
        <a:lstStyle/>
        <a:p>
          <a:r>
            <a:rPr lang="es-MX" sz="1800" dirty="0">
              <a:latin typeface="Helvetica LT Std" pitchFamily="34" charset="0"/>
            </a:rPr>
            <a:t>I</a:t>
          </a:r>
        </a:p>
      </dgm:t>
    </dgm:pt>
    <dgm:pt modelId="{E71B4667-8F20-4AB6-8D20-93F1B64DB6D0}" type="parTrans" cxnId="{532B142E-7233-4BF8-A530-AAEA437E38FE}">
      <dgm:prSet/>
      <dgm:spPr/>
      <dgm:t>
        <a:bodyPr/>
        <a:lstStyle/>
        <a:p>
          <a:endParaRPr lang="es-MX"/>
        </a:p>
      </dgm:t>
    </dgm:pt>
    <dgm:pt modelId="{7DB71974-81C1-4982-B941-92CFF896227A}" type="sibTrans" cxnId="{532B142E-7233-4BF8-A530-AAEA437E38FE}">
      <dgm:prSet/>
      <dgm:spPr/>
      <dgm:t>
        <a:bodyPr/>
        <a:lstStyle/>
        <a:p>
          <a:endParaRPr lang="es-MX"/>
        </a:p>
      </dgm:t>
    </dgm:pt>
    <dgm:pt modelId="{10A41E6E-243F-40CA-9ADC-60FA84CADAE3}">
      <dgm:prSet/>
      <dgm:spPr/>
      <dgm:t>
        <a:bodyPr/>
        <a:lstStyle/>
        <a:p>
          <a:r>
            <a:rPr lang="es-MX" dirty="0">
              <a:latin typeface="Helvetica LT Std" pitchFamily="34" charset="0"/>
            </a:rPr>
            <a:t>DISPOSICIONES PRELIMINARES</a:t>
          </a:r>
        </a:p>
      </dgm:t>
    </dgm:pt>
    <dgm:pt modelId="{24FF233D-D363-4D78-8FD5-6659821095F4}" type="parTrans" cxnId="{D919552E-08FC-4482-9C58-638DC0ED95F9}">
      <dgm:prSet/>
      <dgm:spPr/>
      <dgm:t>
        <a:bodyPr/>
        <a:lstStyle/>
        <a:p>
          <a:endParaRPr lang="es-MX"/>
        </a:p>
      </dgm:t>
    </dgm:pt>
    <dgm:pt modelId="{56646950-C0F5-4B5C-8638-EA068FF01D89}" type="sibTrans" cxnId="{D919552E-08FC-4482-9C58-638DC0ED95F9}">
      <dgm:prSet/>
      <dgm:spPr/>
      <dgm:t>
        <a:bodyPr/>
        <a:lstStyle/>
        <a:p>
          <a:endParaRPr lang="es-MX"/>
        </a:p>
      </dgm:t>
    </dgm:pt>
    <dgm:pt modelId="{7C08F2EF-AADB-40C4-8740-BEA0C362DCB6}">
      <dgm:prSet/>
      <dgm:spPr/>
      <dgm:t>
        <a:bodyPr/>
        <a:lstStyle/>
        <a:p>
          <a:r>
            <a:rPr lang="es-MX" dirty="0">
              <a:latin typeface="Helvetica LT Std" pitchFamily="34" charset="0"/>
            </a:rPr>
            <a:t>DEL USO DEL EFECTIVO Y METALES</a:t>
          </a:r>
        </a:p>
      </dgm:t>
    </dgm:pt>
    <dgm:pt modelId="{8B47972E-A9CE-432A-AA8D-B37324E1D23F}" type="parTrans" cxnId="{73377A19-99C6-4B15-BB51-A7E95C06F70A}">
      <dgm:prSet/>
      <dgm:spPr/>
      <dgm:t>
        <a:bodyPr/>
        <a:lstStyle/>
        <a:p>
          <a:endParaRPr lang="es-MX"/>
        </a:p>
      </dgm:t>
    </dgm:pt>
    <dgm:pt modelId="{AF50A2FA-BE24-4919-B73D-E8DB3AEF029C}" type="sibTrans" cxnId="{73377A19-99C6-4B15-BB51-A7E95C06F70A}">
      <dgm:prSet/>
      <dgm:spPr/>
      <dgm:t>
        <a:bodyPr/>
        <a:lstStyle/>
        <a:p>
          <a:endParaRPr lang="es-MX"/>
        </a:p>
      </dgm:t>
    </dgm:pt>
    <dgm:pt modelId="{92C5CE75-118C-4A37-9508-92BE8A7B381A}">
      <dgm:prSet custT="1"/>
      <dgm:spPr/>
      <dgm:t>
        <a:bodyPr/>
        <a:lstStyle/>
        <a:p>
          <a:r>
            <a:rPr lang="es-MX" sz="1800" dirty="0">
              <a:latin typeface="Helvetica LT Std" pitchFamily="34" charset="0"/>
            </a:rPr>
            <a:t>VII</a:t>
          </a:r>
          <a:endParaRPr lang="es-MX" sz="1400" dirty="0">
            <a:latin typeface="Helvetica LT Std" pitchFamily="34" charset="0"/>
          </a:endParaRPr>
        </a:p>
      </dgm:t>
    </dgm:pt>
    <dgm:pt modelId="{FE03C738-2040-40E0-B78E-1693AE3BB7A3}" type="parTrans" cxnId="{5B907BA1-4E30-46E3-9A04-13D8F81680FC}">
      <dgm:prSet/>
      <dgm:spPr/>
      <dgm:t>
        <a:bodyPr/>
        <a:lstStyle/>
        <a:p>
          <a:endParaRPr lang="es-MX"/>
        </a:p>
      </dgm:t>
    </dgm:pt>
    <dgm:pt modelId="{969F9649-3589-4C7B-8C79-6E23C9781FB2}" type="sibTrans" cxnId="{5B907BA1-4E30-46E3-9A04-13D8F81680FC}">
      <dgm:prSet/>
      <dgm:spPr/>
      <dgm:t>
        <a:bodyPr/>
        <a:lstStyle/>
        <a:p>
          <a:endParaRPr lang="es-MX"/>
        </a:p>
      </dgm:t>
    </dgm:pt>
    <dgm:pt modelId="{9FBA3FAC-D5AC-4BFA-935B-02E28315492A}">
      <dgm:prSet/>
      <dgm:spPr/>
      <dgm:t>
        <a:bodyPr/>
        <a:lstStyle/>
        <a:p>
          <a:r>
            <a:rPr lang="es-MX" dirty="0">
              <a:latin typeface="Helvetica LT Std" pitchFamily="34" charset="0"/>
            </a:rPr>
            <a:t>DE LAS SANCIONES ADMINISTRATIVAS</a:t>
          </a:r>
        </a:p>
      </dgm:t>
    </dgm:pt>
    <dgm:pt modelId="{567A9BBB-3ADF-4D4F-855E-03C78AE2F942}" type="parTrans" cxnId="{CDE4EADC-1D3D-4BFB-82D8-51883014E094}">
      <dgm:prSet/>
      <dgm:spPr/>
      <dgm:t>
        <a:bodyPr/>
        <a:lstStyle/>
        <a:p>
          <a:endParaRPr lang="es-MX"/>
        </a:p>
      </dgm:t>
    </dgm:pt>
    <dgm:pt modelId="{8C74A59D-B2B2-4309-8E9A-580D91C62C25}" type="sibTrans" cxnId="{CDE4EADC-1D3D-4BFB-82D8-51883014E094}">
      <dgm:prSet/>
      <dgm:spPr/>
      <dgm:t>
        <a:bodyPr/>
        <a:lstStyle/>
        <a:p>
          <a:endParaRPr lang="es-MX"/>
        </a:p>
      </dgm:t>
    </dgm:pt>
    <dgm:pt modelId="{E3601B58-5762-4B20-BADA-CA27989EC908}">
      <dgm:prSet/>
      <dgm:spPr/>
      <dgm:t>
        <a:bodyPr/>
        <a:lstStyle/>
        <a:p>
          <a:r>
            <a:rPr lang="es-MX" dirty="0">
              <a:latin typeface="Helvetica LT Std" pitchFamily="34" charset="0"/>
            </a:rPr>
            <a:t>VIII</a:t>
          </a:r>
        </a:p>
      </dgm:t>
    </dgm:pt>
    <dgm:pt modelId="{8B037581-5EBA-4A7E-9115-0A42AE4F623D}" type="parTrans" cxnId="{B5712E00-AC18-4942-9D35-AFF1A4582AB3}">
      <dgm:prSet/>
      <dgm:spPr/>
      <dgm:t>
        <a:bodyPr/>
        <a:lstStyle/>
        <a:p>
          <a:endParaRPr lang="es-MX"/>
        </a:p>
      </dgm:t>
    </dgm:pt>
    <dgm:pt modelId="{4637C453-CB65-460F-A33C-8FB12A05732E}" type="sibTrans" cxnId="{B5712E00-AC18-4942-9D35-AFF1A4582AB3}">
      <dgm:prSet/>
      <dgm:spPr/>
      <dgm:t>
        <a:bodyPr/>
        <a:lstStyle/>
        <a:p>
          <a:endParaRPr lang="es-MX"/>
        </a:p>
      </dgm:t>
    </dgm:pt>
    <dgm:pt modelId="{6F4B448A-7CA4-4749-AC09-38EB137CC70B}">
      <dgm:prSet/>
      <dgm:spPr/>
      <dgm:t>
        <a:bodyPr/>
        <a:lstStyle/>
        <a:p>
          <a:r>
            <a:rPr lang="es-MX" dirty="0">
              <a:latin typeface="Helvetica LT Std" pitchFamily="34" charset="0"/>
            </a:rPr>
            <a:t>DE  LOS DELITOS</a:t>
          </a:r>
        </a:p>
      </dgm:t>
    </dgm:pt>
    <dgm:pt modelId="{B8B5F4CD-5351-485C-A747-BC7EFC25C8ED}" type="parTrans" cxnId="{0F446831-85CE-43FD-B5AD-FC041245BDB2}">
      <dgm:prSet/>
      <dgm:spPr/>
      <dgm:t>
        <a:bodyPr/>
        <a:lstStyle/>
        <a:p>
          <a:endParaRPr lang="es-MX"/>
        </a:p>
      </dgm:t>
    </dgm:pt>
    <dgm:pt modelId="{11862BD3-DB05-4143-95BC-73D8A3E1B5AD}" type="sibTrans" cxnId="{0F446831-85CE-43FD-B5AD-FC041245BDB2}">
      <dgm:prSet/>
      <dgm:spPr/>
      <dgm:t>
        <a:bodyPr/>
        <a:lstStyle/>
        <a:p>
          <a:endParaRPr lang="es-MX"/>
        </a:p>
      </dgm:t>
    </dgm:pt>
    <dgm:pt modelId="{C426226E-75A4-4592-9D5E-67C947290EBC}" type="pres">
      <dgm:prSet presAssocID="{AA92B3FF-8DD7-4D30-B31E-D6E7226B7F9C}" presName="linearFlow" presStyleCnt="0">
        <dgm:presLayoutVars>
          <dgm:dir/>
          <dgm:animLvl val="lvl"/>
          <dgm:resizeHandles val="exact"/>
        </dgm:presLayoutVars>
      </dgm:prSet>
      <dgm:spPr/>
    </dgm:pt>
    <dgm:pt modelId="{520F8CA0-CC24-41FC-B198-E3D2D219D754}" type="pres">
      <dgm:prSet presAssocID="{FF627D4D-9A27-4C8B-82C5-17B08F0C9AAC}" presName="composite" presStyleCnt="0"/>
      <dgm:spPr/>
    </dgm:pt>
    <dgm:pt modelId="{6EB15133-5539-473F-BEAF-E18F13E5A0C5}" type="pres">
      <dgm:prSet presAssocID="{FF627D4D-9A27-4C8B-82C5-17B08F0C9AAC}" presName="parentText" presStyleLbl="alignNode1" presStyleIdx="0" presStyleCnt="9">
        <dgm:presLayoutVars>
          <dgm:chMax val="1"/>
          <dgm:bulletEnabled val="1"/>
        </dgm:presLayoutVars>
      </dgm:prSet>
      <dgm:spPr/>
    </dgm:pt>
    <dgm:pt modelId="{33D8189B-C9C6-4996-BB36-868C863D021F}" type="pres">
      <dgm:prSet presAssocID="{FF627D4D-9A27-4C8B-82C5-17B08F0C9AAC}" presName="descendantText" presStyleLbl="alignAcc1" presStyleIdx="0" presStyleCnt="9">
        <dgm:presLayoutVars>
          <dgm:bulletEnabled val="1"/>
        </dgm:presLayoutVars>
      </dgm:prSet>
      <dgm:spPr/>
    </dgm:pt>
    <dgm:pt modelId="{542D410E-1B1C-4977-9057-F4A491BE094A}" type="pres">
      <dgm:prSet presAssocID="{7DB71974-81C1-4982-B941-92CFF896227A}" presName="sp" presStyleCnt="0"/>
      <dgm:spPr/>
    </dgm:pt>
    <dgm:pt modelId="{E4EC1A62-EFDF-48A7-B86E-59E4F3BD4974}" type="pres">
      <dgm:prSet presAssocID="{7721F3E5-68A8-48F6-B48C-D14A72FE1E3E}" presName="composite" presStyleCnt="0"/>
      <dgm:spPr/>
    </dgm:pt>
    <dgm:pt modelId="{759A95B2-0605-4CF8-8E9B-6870B09F6366}" type="pres">
      <dgm:prSet presAssocID="{7721F3E5-68A8-48F6-B48C-D14A72FE1E3E}" presName="parentText" presStyleLbl="alignNode1" presStyleIdx="1" presStyleCnt="9">
        <dgm:presLayoutVars>
          <dgm:chMax val="1"/>
          <dgm:bulletEnabled val="1"/>
        </dgm:presLayoutVars>
      </dgm:prSet>
      <dgm:spPr/>
    </dgm:pt>
    <dgm:pt modelId="{499B3903-2173-4DC1-9D7E-164680BA48E7}" type="pres">
      <dgm:prSet presAssocID="{7721F3E5-68A8-48F6-B48C-D14A72FE1E3E}" presName="descendantText" presStyleLbl="alignAcc1" presStyleIdx="1" presStyleCnt="9">
        <dgm:presLayoutVars>
          <dgm:bulletEnabled val="1"/>
        </dgm:presLayoutVars>
      </dgm:prSet>
      <dgm:spPr/>
    </dgm:pt>
    <dgm:pt modelId="{F6263529-EB73-4227-B6F9-F220F5EF5D2D}" type="pres">
      <dgm:prSet presAssocID="{A968AF6F-4F17-48D2-9F6B-83175CC38FD5}" presName="sp" presStyleCnt="0"/>
      <dgm:spPr/>
    </dgm:pt>
    <dgm:pt modelId="{9B50E999-DF27-4C91-B53D-C07D2A6C12D8}" type="pres">
      <dgm:prSet presAssocID="{0E5F32DB-3BAD-4506-8900-0AE9D2371B45}" presName="composite" presStyleCnt="0"/>
      <dgm:spPr/>
    </dgm:pt>
    <dgm:pt modelId="{9ECC8B2C-9C67-4064-9B1B-55AB9C08FC99}" type="pres">
      <dgm:prSet presAssocID="{0E5F32DB-3BAD-4506-8900-0AE9D2371B45}" presName="parentText" presStyleLbl="alignNode1" presStyleIdx="2" presStyleCnt="9">
        <dgm:presLayoutVars>
          <dgm:chMax val="1"/>
          <dgm:bulletEnabled val="1"/>
        </dgm:presLayoutVars>
      </dgm:prSet>
      <dgm:spPr/>
    </dgm:pt>
    <dgm:pt modelId="{13F41302-DDD0-45EA-9119-059B84262E10}" type="pres">
      <dgm:prSet presAssocID="{0E5F32DB-3BAD-4506-8900-0AE9D2371B45}" presName="descendantText" presStyleLbl="alignAcc1" presStyleIdx="2" presStyleCnt="9">
        <dgm:presLayoutVars>
          <dgm:bulletEnabled val="1"/>
        </dgm:presLayoutVars>
      </dgm:prSet>
      <dgm:spPr/>
    </dgm:pt>
    <dgm:pt modelId="{07D065FC-3CD6-4AA7-ACB2-F24BB5BEAEEF}" type="pres">
      <dgm:prSet presAssocID="{9CD825DD-4259-4881-880F-C57B4DFAD92D}" presName="sp" presStyleCnt="0"/>
      <dgm:spPr/>
    </dgm:pt>
    <dgm:pt modelId="{2A0B4933-7FBE-48B9-96CD-EF7DD0229953}" type="pres">
      <dgm:prSet presAssocID="{09686DBF-36BD-4543-A2B8-04D4C30E07F7}" presName="composite" presStyleCnt="0"/>
      <dgm:spPr/>
    </dgm:pt>
    <dgm:pt modelId="{057673AC-EC9C-4C68-89F4-9AC0DEF938F0}" type="pres">
      <dgm:prSet presAssocID="{09686DBF-36BD-4543-A2B8-04D4C30E07F7}" presName="parentText" presStyleLbl="alignNode1" presStyleIdx="3" presStyleCnt="9">
        <dgm:presLayoutVars>
          <dgm:chMax val="1"/>
          <dgm:bulletEnabled val="1"/>
        </dgm:presLayoutVars>
      </dgm:prSet>
      <dgm:spPr/>
    </dgm:pt>
    <dgm:pt modelId="{5936FAD9-E794-4050-8D65-ED525EE3AE45}" type="pres">
      <dgm:prSet presAssocID="{09686DBF-36BD-4543-A2B8-04D4C30E07F7}" presName="descendantText" presStyleLbl="alignAcc1" presStyleIdx="3" presStyleCnt="9">
        <dgm:presLayoutVars>
          <dgm:bulletEnabled val="1"/>
        </dgm:presLayoutVars>
      </dgm:prSet>
      <dgm:spPr/>
    </dgm:pt>
    <dgm:pt modelId="{69CE0E6C-45C8-4E2C-B970-E94E83199B7D}" type="pres">
      <dgm:prSet presAssocID="{1F63A4CC-AF20-4A82-8CDB-D0DBFF55ED18}" presName="sp" presStyleCnt="0"/>
      <dgm:spPr/>
    </dgm:pt>
    <dgm:pt modelId="{FF7388A8-8F34-409B-9E43-8F8E0A8A6E36}" type="pres">
      <dgm:prSet presAssocID="{DD024D63-48B0-4871-A974-B47580AB802C}" presName="composite" presStyleCnt="0"/>
      <dgm:spPr/>
    </dgm:pt>
    <dgm:pt modelId="{CC76E50B-0A23-4357-85E1-8D8ED50434E1}" type="pres">
      <dgm:prSet presAssocID="{DD024D63-48B0-4871-A974-B47580AB802C}" presName="parentText" presStyleLbl="alignNode1" presStyleIdx="4" presStyleCnt="9">
        <dgm:presLayoutVars>
          <dgm:chMax val="1"/>
          <dgm:bulletEnabled val="1"/>
        </dgm:presLayoutVars>
      </dgm:prSet>
      <dgm:spPr/>
    </dgm:pt>
    <dgm:pt modelId="{6C7E161A-EB8A-46DF-8840-61234C3CBD9B}" type="pres">
      <dgm:prSet presAssocID="{DD024D63-48B0-4871-A974-B47580AB802C}" presName="descendantText" presStyleLbl="alignAcc1" presStyleIdx="4" presStyleCnt="9">
        <dgm:presLayoutVars>
          <dgm:bulletEnabled val="1"/>
        </dgm:presLayoutVars>
      </dgm:prSet>
      <dgm:spPr/>
    </dgm:pt>
    <dgm:pt modelId="{4D86A0B2-36D3-4F97-B476-3B518AD7DB26}" type="pres">
      <dgm:prSet presAssocID="{0A1B52B8-807D-4023-A7EF-3132BBDEC9EA}" presName="sp" presStyleCnt="0"/>
      <dgm:spPr/>
    </dgm:pt>
    <dgm:pt modelId="{73075382-F2E5-4FCF-B8D3-7067A2088AD9}" type="pres">
      <dgm:prSet presAssocID="{9C2F9676-BC61-4980-AF19-6BF723C6D736}" presName="composite" presStyleCnt="0"/>
      <dgm:spPr/>
    </dgm:pt>
    <dgm:pt modelId="{8820AAC0-4F00-4827-98C1-99A80C81739D}" type="pres">
      <dgm:prSet presAssocID="{9C2F9676-BC61-4980-AF19-6BF723C6D736}" presName="parentText" presStyleLbl="alignNode1" presStyleIdx="5" presStyleCnt="9">
        <dgm:presLayoutVars>
          <dgm:chMax val="1"/>
          <dgm:bulletEnabled val="1"/>
        </dgm:presLayoutVars>
      </dgm:prSet>
      <dgm:spPr/>
    </dgm:pt>
    <dgm:pt modelId="{1F7485C6-524F-48CA-B678-022E67275C6C}" type="pres">
      <dgm:prSet presAssocID="{9C2F9676-BC61-4980-AF19-6BF723C6D736}" presName="descendantText" presStyleLbl="alignAcc1" presStyleIdx="5" presStyleCnt="9">
        <dgm:presLayoutVars>
          <dgm:bulletEnabled val="1"/>
        </dgm:presLayoutVars>
      </dgm:prSet>
      <dgm:spPr/>
    </dgm:pt>
    <dgm:pt modelId="{D69214F2-299D-4A41-B3F3-72228B440638}" type="pres">
      <dgm:prSet presAssocID="{F73863F6-E0FE-4D35-8D43-8FED715E8ADE}" presName="sp" presStyleCnt="0"/>
      <dgm:spPr/>
    </dgm:pt>
    <dgm:pt modelId="{68CD70EE-96DA-47CB-A6A2-969529DBB5CF}" type="pres">
      <dgm:prSet presAssocID="{92C5CE75-118C-4A37-9508-92BE8A7B381A}" presName="composite" presStyleCnt="0"/>
      <dgm:spPr/>
    </dgm:pt>
    <dgm:pt modelId="{C0B617CB-1C8E-4ADF-9DFF-BABB9CB71680}" type="pres">
      <dgm:prSet presAssocID="{92C5CE75-118C-4A37-9508-92BE8A7B381A}" presName="parentText" presStyleLbl="alignNode1" presStyleIdx="6" presStyleCnt="9">
        <dgm:presLayoutVars>
          <dgm:chMax val="1"/>
          <dgm:bulletEnabled val="1"/>
        </dgm:presLayoutVars>
      </dgm:prSet>
      <dgm:spPr/>
    </dgm:pt>
    <dgm:pt modelId="{0C304557-4282-46D9-A2BB-262297882A10}" type="pres">
      <dgm:prSet presAssocID="{92C5CE75-118C-4A37-9508-92BE8A7B381A}" presName="descendantText" presStyleLbl="alignAcc1" presStyleIdx="6" presStyleCnt="9">
        <dgm:presLayoutVars>
          <dgm:bulletEnabled val="1"/>
        </dgm:presLayoutVars>
      </dgm:prSet>
      <dgm:spPr/>
    </dgm:pt>
    <dgm:pt modelId="{7A106BD8-2296-4066-812F-C65215A50A38}" type="pres">
      <dgm:prSet presAssocID="{969F9649-3589-4C7B-8C79-6E23C9781FB2}" presName="sp" presStyleCnt="0"/>
      <dgm:spPr/>
    </dgm:pt>
    <dgm:pt modelId="{694A9C9B-01A5-47B7-BF97-4743E1EB796D}" type="pres">
      <dgm:prSet presAssocID="{E3601B58-5762-4B20-BADA-CA27989EC908}" presName="composite" presStyleCnt="0"/>
      <dgm:spPr/>
    </dgm:pt>
    <dgm:pt modelId="{11C89C01-851F-478F-AFC4-249DDCB2A150}" type="pres">
      <dgm:prSet presAssocID="{E3601B58-5762-4B20-BADA-CA27989EC908}" presName="parentText" presStyleLbl="alignNode1" presStyleIdx="7" presStyleCnt="9">
        <dgm:presLayoutVars>
          <dgm:chMax val="1"/>
          <dgm:bulletEnabled val="1"/>
        </dgm:presLayoutVars>
      </dgm:prSet>
      <dgm:spPr/>
    </dgm:pt>
    <dgm:pt modelId="{65F9E11C-1DCA-4E54-8A8D-B1BA8B96EC13}" type="pres">
      <dgm:prSet presAssocID="{E3601B58-5762-4B20-BADA-CA27989EC908}" presName="descendantText" presStyleLbl="alignAcc1" presStyleIdx="7" presStyleCnt="9">
        <dgm:presLayoutVars>
          <dgm:bulletEnabled val="1"/>
        </dgm:presLayoutVars>
      </dgm:prSet>
      <dgm:spPr/>
    </dgm:pt>
    <dgm:pt modelId="{5B8FAE79-EF91-426A-8415-141977A29C59}" type="pres">
      <dgm:prSet presAssocID="{4637C453-CB65-460F-A33C-8FB12A05732E}" presName="sp" presStyleCnt="0"/>
      <dgm:spPr/>
    </dgm:pt>
    <dgm:pt modelId="{FEAA5879-BD5F-4F88-B95C-01D065114BFF}" type="pres">
      <dgm:prSet presAssocID="{C3738F1F-D1CA-4641-83EC-D328CFE82F70}" presName="composite" presStyleCnt="0"/>
      <dgm:spPr/>
    </dgm:pt>
    <dgm:pt modelId="{2A6515AC-2982-4E3B-BCBD-D8DB532E492B}" type="pres">
      <dgm:prSet presAssocID="{C3738F1F-D1CA-4641-83EC-D328CFE82F70}" presName="parentText" presStyleLbl="alignNode1" presStyleIdx="8" presStyleCnt="9">
        <dgm:presLayoutVars>
          <dgm:chMax val="1"/>
          <dgm:bulletEnabled val="1"/>
        </dgm:presLayoutVars>
      </dgm:prSet>
      <dgm:spPr/>
    </dgm:pt>
    <dgm:pt modelId="{F04C9C92-A032-4939-8CC7-A3664C57742E}" type="pres">
      <dgm:prSet presAssocID="{C3738F1F-D1CA-4641-83EC-D328CFE82F70}" presName="descendantText" presStyleLbl="alignAcc1" presStyleIdx="8" presStyleCnt="9" custLinFactNeighborY="0">
        <dgm:presLayoutVars>
          <dgm:bulletEnabled val="1"/>
        </dgm:presLayoutVars>
      </dgm:prSet>
      <dgm:spPr/>
    </dgm:pt>
  </dgm:ptLst>
  <dgm:cxnLst>
    <dgm:cxn modelId="{B5712E00-AC18-4942-9D35-AFF1A4582AB3}" srcId="{AA92B3FF-8DD7-4D30-B31E-D6E7226B7F9C}" destId="{E3601B58-5762-4B20-BADA-CA27989EC908}" srcOrd="7" destOrd="0" parTransId="{8B037581-5EBA-4A7E-9115-0A42AE4F623D}" sibTransId="{4637C453-CB65-460F-A33C-8FB12A05732E}"/>
    <dgm:cxn modelId="{D148B10A-8B88-4DA2-8B33-2AE0336BB5C1}" type="presOf" srcId="{4E0C1694-9D7F-4B98-86D1-7D68B4E1F661}" destId="{F04C9C92-A032-4939-8CC7-A3664C57742E}" srcOrd="0" destOrd="0" presId="urn:microsoft.com/office/officeart/2005/8/layout/chevron2"/>
    <dgm:cxn modelId="{C25A8815-1B1D-4CE7-BFD5-149DC33D1301}" type="presOf" srcId="{5915FE52-D179-4988-926E-BCEBA586CEFF}" destId="{13F41302-DDD0-45EA-9119-059B84262E10}" srcOrd="0" destOrd="0" presId="urn:microsoft.com/office/officeart/2005/8/layout/chevron2"/>
    <dgm:cxn modelId="{73377A19-99C6-4B15-BB51-A7E95C06F70A}" srcId="{09686DBF-36BD-4543-A2B8-04D4C30E07F7}" destId="{7C08F2EF-AADB-40C4-8740-BEA0C362DCB6}" srcOrd="0" destOrd="0" parTransId="{8B47972E-A9CE-432A-AA8D-B37324E1D23F}" sibTransId="{AF50A2FA-BE24-4919-B73D-E8DB3AEF029C}"/>
    <dgm:cxn modelId="{496D7722-D80F-46AD-976F-EA70133C8562}" type="presOf" srcId="{92C5CE75-118C-4A37-9508-92BE8A7B381A}" destId="{C0B617CB-1C8E-4ADF-9DFF-BABB9CB71680}" srcOrd="0" destOrd="0" presId="urn:microsoft.com/office/officeart/2005/8/layout/chevron2"/>
    <dgm:cxn modelId="{532B142E-7233-4BF8-A530-AAEA437E38FE}" srcId="{AA92B3FF-8DD7-4D30-B31E-D6E7226B7F9C}" destId="{FF627D4D-9A27-4C8B-82C5-17B08F0C9AAC}" srcOrd="0" destOrd="0" parTransId="{E71B4667-8F20-4AB6-8D20-93F1B64DB6D0}" sibTransId="{7DB71974-81C1-4982-B941-92CFF896227A}"/>
    <dgm:cxn modelId="{D919552E-08FC-4482-9C58-638DC0ED95F9}" srcId="{FF627D4D-9A27-4C8B-82C5-17B08F0C9AAC}" destId="{10A41E6E-243F-40CA-9ADC-60FA84CADAE3}" srcOrd="0" destOrd="0" parTransId="{24FF233D-D363-4D78-8FD5-6659821095F4}" sibTransId="{56646950-C0F5-4B5C-8638-EA068FF01D89}"/>
    <dgm:cxn modelId="{0F446831-85CE-43FD-B5AD-FC041245BDB2}" srcId="{E3601B58-5762-4B20-BADA-CA27989EC908}" destId="{6F4B448A-7CA4-4749-AC09-38EB137CC70B}" srcOrd="0" destOrd="0" parTransId="{B8B5F4CD-5351-485C-A747-BC7EFC25C8ED}" sibTransId="{11862BD3-DB05-4143-95BC-73D8A3E1B5AD}"/>
    <dgm:cxn modelId="{FBF35E35-36A1-4BC0-8781-452902FBD321}" srcId="{AA92B3FF-8DD7-4D30-B31E-D6E7226B7F9C}" destId="{09686DBF-36BD-4543-A2B8-04D4C30E07F7}" srcOrd="3" destOrd="0" parTransId="{510D7DB1-A8C1-4B4E-91DC-B35F910B81E3}" sibTransId="{1F63A4CC-AF20-4A82-8CDB-D0DBFF55ED18}"/>
    <dgm:cxn modelId="{8CA8CF39-DA7B-499D-9AFD-E7478C2F8CA5}" type="presOf" srcId="{7721F3E5-68A8-48F6-B48C-D14A72FE1E3E}" destId="{759A95B2-0605-4CF8-8E9B-6870B09F6366}" srcOrd="0" destOrd="0" presId="urn:microsoft.com/office/officeart/2005/8/layout/chevron2"/>
    <dgm:cxn modelId="{9EE4F83F-699B-4C1F-ADF6-38299DAC8BF9}" srcId="{AA92B3FF-8DD7-4D30-B31E-D6E7226B7F9C}" destId="{C3738F1F-D1CA-4641-83EC-D328CFE82F70}" srcOrd="8" destOrd="0" parTransId="{1ED6ADDF-7EC7-4C74-890A-99F1B3B07339}" sibTransId="{D37048EC-6C83-4E07-96FE-8516C91EA3B6}"/>
    <dgm:cxn modelId="{8B7A895D-715B-4D5B-8B09-262F303B42A8}" srcId="{DD024D63-48B0-4871-A974-B47580AB802C}" destId="{210BD1A1-569B-4A59-8731-E06811363003}" srcOrd="0" destOrd="0" parTransId="{522DC2D5-35D7-408A-A092-E0DEA27FC8F8}" sibTransId="{88590292-FC18-4034-A97A-FD5DCCEF90D6}"/>
    <dgm:cxn modelId="{13106460-461A-4E5E-A158-8930F5BAD194}" srcId="{C3738F1F-D1CA-4641-83EC-D328CFE82F70}" destId="{4E0C1694-9D7F-4B98-86D1-7D68B4E1F661}" srcOrd="0" destOrd="0" parTransId="{B66F9E3B-2A0D-40DE-9703-164FB2A69833}" sibTransId="{EEC6F691-A551-4AB5-B0C9-5FF91A77C176}"/>
    <dgm:cxn modelId="{C2F0FF62-72F4-47D5-9E88-F9096E385D16}" srcId="{AA92B3FF-8DD7-4D30-B31E-D6E7226B7F9C}" destId="{7721F3E5-68A8-48F6-B48C-D14A72FE1E3E}" srcOrd="1" destOrd="0" parTransId="{C8C34720-CE6B-471D-846D-578C1E4BF412}" sibTransId="{A968AF6F-4F17-48D2-9F6B-83175CC38FD5}"/>
    <dgm:cxn modelId="{0404CF66-EE4C-4970-9B31-367FF4A12DFE}" type="presOf" srcId="{09686DBF-36BD-4543-A2B8-04D4C30E07F7}" destId="{057673AC-EC9C-4C68-89F4-9AC0DEF938F0}" srcOrd="0" destOrd="0" presId="urn:microsoft.com/office/officeart/2005/8/layout/chevron2"/>
    <dgm:cxn modelId="{D41A054A-0B5B-4EC7-BFDA-C119495455B5}" type="presOf" srcId="{BB7222F0-0CE0-4A29-9210-7577FA44C5D4}" destId="{499B3903-2173-4DC1-9D7E-164680BA48E7}" srcOrd="0" destOrd="0" presId="urn:microsoft.com/office/officeart/2005/8/layout/chevron2"/>
    <dgm:cxn modelId="{959B714E-3A50-4C33-A9CD-3E2329C3E4AD}" type="presOf" srcId="{0E5F32DB-3BAD-4506-8900-0AE9D2371B45}" destId="{9ECC8B2C-9C67-4064-9B1B-55AB9C08FC99}" srcOrd="0" destOrd="0" presId="urn:microsoft.com/office/officeart/2005/8/layout/chevron2"/>
    <dgm:cxn modelId="{877F8E4E-DB9D-4FE8-9AB1-957A3639D9F4}" type="presOf" srcId="{7C08F2EF-AADB-40C4-8740-BEA0C362DCB6}" destId="{5936FAD9-E794-4050-8D65-ED525EE3AE45}" srcOrd="0" destOrd="0" presId="urn:microsoft.com/office/officeart/2005/8/layout/chevron2"/>
    <dgm:cxn modelId="{A8EF7675-C041-4C48-8D8A-4E0F786310E0}" type="presOf" srcId="{AA92B3FF-8DD7-4D30-B31E-D6E7226B7F9C}" destId="{C426226E-75A4-4592-9D5E-67C947290EBC}" srcOrd="0" destOrd="0" presId="urn:microsoft.com/office/officeart/2005/8/layout/chevron2"/>
    <dgm:cxn modelId="{7A35175A-400A-4FBD-B4A5-54677405BCE3}" type="presOf" srcId="{FF627D4D-9A27-4C8B-82C5-17B08F0C9AAC}" destId="{6EB15133-5539-473F-BEAF-E18F13E5A0C5}" srcOrd="0" destOrd="0" presId="urn:microsoft.com/office/officeart/2005/8/layout/chevron2"/>
    <dgm:cxn modelId="{3F1D1781-DA25-4F3B-8A12-ECEE1F249A4C}" type="presOf" srcId="{9FBA3FAC-D5AC-4BFA-935B-02E28315492A}" destId="{0C304557-4282-46D9-A2BB-262297882A10}" srcOrd="0" destOrd="0" presId="urn:microsoft.com/office/officeart/2005/8/layout/chevron2"/>
    <dgm:cxn modelId="{20953C86-4045-4F5A-B7DF-5D00AAE6BB70}" type="presOf" srcId="{10A41E6E-243F-40CA-9ADC-60FA84CADAE3}" destId="{33D8189B-C9C6-4996-BB36-868C863D021F}" srcOrd="0" destOrd="0" presId="urn:microsoft.com/office/officeart/2005/8/layout/chevron2"/>
    <dgm:cxn modelId="{6319D190-9FE0-426B-9874-290280E3871A}" type="presOf" srcId="{E3601B58-5762-4B20-BADA-CA27989EC908}" destId="{11C89C01-851F-478F-AFC4-249DDCB2A150}" srcOrd="0" destOrd="0" presId="urn:microsoft.com/office/officeart/2005/8/layout/chevron2"/>
    <dgm:cxn modelId="{C82E0F97-ACEC-49C3-A308-380D3425C44E}" srcId="{7721F3E5-68A8-48F6-B48C-D14A72FE1E3E}" destId="{BB7222F0-0CE0-4A29-9210-7577FA44C5D4}" srcOrd="0" destOrd="0" parTransId="{05B5980C-1A15-412D-A5FD-F60A60FDD43B}" sibTransId="{3B127AAA-0797-42D6-B7A7-E5FA797F35FA}"/>
    <dgm:cxn modelId="{76B199A0-BE50-4305-802C-56308464FC37}" srcId="{AA92B3FF-8DD7-4D30-B31E-D6E7226B7F9C}" destId="{DD024D63-48B0-4871-A974-B47580AB802C}" srcOrd="4" destOrd="0" parTransId="{8495C351-3DF9-423E-82A8-0A1C28D47706}" sibTransId="{0A1B52B8-807D-4023-A7EF-3132BBDEC9EA}"/>
    <dgm:cxn modelId="{5B907BA1-4E30-46E3-9A04-13D8F81680FC}" srcId="{AA92B3FF-8DD7-4D30-B31E-D6E7226B7F9C}" destId="{92C5CE75-118C-4A37-9508-92BE8A7B381A}" srcOrd="6" destOrd="0" parTransId="{FE03C738-2040-40E0-B78E-1693AE3BB7A3}" sibTransId="{969F9649-3589-4C7B-8C79-6E23C9781FB2}"/>
    <dgm:cxn modelId="{6F2F8CA2-1B11-45AD-8EB6-C955809389D9}" srcId="{0E5F32DB-3BAD-4506-8900-0AE9D2371B45}" destId="{5915FE52-D179-4988-926E-BCEBA586CEFF}" srcOrd="0" destOrd="0" parTransId="{4479C862-5319-4D0E-8096-A879B4294946}" sibTransId="{71BA8986-7928-4547-B3C8-165938BA2BD2}"/>
    <dgm:cxn modelId="{40F76DA5-97ED-4CCE-8802-E366B8E6FC6B}" srcId="{9C2F9676-BC61-4980-AF19-6BF723C6D736}" destId="{4CC378CC-5D2D-4203-A7FF-46A0A6CBB572}" srcOrd="0" destOrd="0" parTransId="{EF1A1071-8707-42AD-96C6-566B6AA41EE3}" sibTransId="{F4988CD6-C77B-45F3-872A-009BF1B64991}"/>
    <dgm:cxn modelId="{B5CA6DBA-9176-406D-89F0-8432E1C15FA1}" type="presOf" srcId="{210BD1A1-569B-4A59-8731-E06811363003}" destId="{6C7E161A-EB8A-46DF-8840-61234C3CBD9B}" srcOrd="0" destOrd="0" presId="urn:microsoft.com/office/officeart/2005/8/layout/chevron2"/>
    <dgm:cxn modelId="{739762BF-42F3-4DCC-B050-78266F28E86C}" srcId="{AA92B3FF-8DD7-4D30-B31E-D6E7226B7F9C}" destId="{0E5F32DB-3BAD-4506-8900-0AE9D2371B45}" srcOrd="2" destOrd="0" parTransId="{57765358-2CB1-4842-AA36-608445809F8B}" sibTransId="{9CD825DD-4259-4881-880F-C57B4DFAD92D}"/>
    <dgm:cxn modelId="{C7D357C4-60C1-4338-B723-188A0CFAA5E5}" srcId="{AA92B3FF-8DD7-4D30-B31E-D6E7226B7F9C}" destId="{9C2F9676-BC61-4980-AF19-6BF723C6D736}" srcOrd="5" destOrd="0" parTransId="{DB0E8AAC-2925-4D05-8050-C6664A25BF46}" sibTransId="{F73863F6-E0FE-4D35-8D43-8FED715E8ADE}"/>
    <dgm:cxn modelId="{CDE4EADC-1D3D-4BFB-82D8-51883014E094}" srcId="{92C5CE75-118C-4A37-9508-92BE8A7B381A}" destId="{9FBA3FAC-D5AC-4BFA-935B-02E28315492A}" srcOrd="0" destOrd="0" parTransId="{567A9BBB-3ADF-4D4F-855E-03C78AE2F942}" sibTransId="{8C74A59D-B2B2-4309-8E9A-580D91C62C25}"/>
    <dgm:cxn modelId="{F02B38E2-1BCD-4E63-99F3-968D3CCE7DAC}" type="presOf" srcId="{4CC378CC-5D2D-4203-A7FF-46A0A6CBB572}" destId="{1F7485C6-524F-48CA-B678-022E67275C6C}" srcOrd="0" destOrd="0" presId="urn:microsoft.com/office/officeart/2005/8/layout/chevron2"/>
    <dgm:cxn modelId="{6DD961E4-DA3B-4307-9C68-3E0E5FF1008B}" type="presOf" srcId="{DD024D63-48B0-4871-A974-B47580AB802C}" destId="{CC76E50B-0A23-4357-85E1-8D8ED50434E1}" srcOrd="0" destOrd="0" presId="urn:microsoft.com/office/officeart/2005/8/layout/chevron2"/>
    <dgm:cxn modelId="{A8B812F0-4524-4FA0-940D-B2AAEA677E16}" type="presOf" srcId="{C3738F1F-D1CA-4641-83EC-D328CFE82F70}" destId="{2A6515AC-2982-4E3B-BCBD-D8DB532E492B}" srcOrd="0" destOrd="0" presId="urn:microsoft.com/office/officeart/2005/8/layout/chevron2"/>
    <dgm:cxn modelId="{F9C773F3-7F5E-4BB3-A673-09892CF5CE34}" type="presOf" srcId="{6F4B448A-7CA4-4749-AC09-38EB137CC70B}" destId="{65F9E11C-1DCA-4E54-8A8D-B1BA8B96EC13}" srcOrd="0" destOrd="0" presId="urn:microsoft.com/office/officeart/2005/8/layout/chevron2"/>
    <dgm:cxn modelId="{0F587BF8-185F-4A36-AF0A-33B8B95020D9}" type="presOf" srcId="{9C2F9676-BC61-4980-AF19-6BF723C6D736}" destId="{8820AAC0-4F00-4827-98C1-99A80C81739D}" srcOrd="0" destOrd="0" presId="urn:microsoft.com/office/officeart/2005/8/layout/chevron2"/>
    <dgm:cxn modelId="{B4639CDF-7C85-438B-BB84-ADE33298F56A}" type="presParOf" srcId="{C426226E-75A4-4592-9D5E-67C947290EBC}" destId="{520F8CA0-CC24-41FC-B198-E3D2D219D754}" srcOrd="0" destOrd="0" presId="urn:microsoft.com/office/officeart/2005/8/layout/chevron2"/>
    <dgm:cxn modelId="{49378251-61B9-4305-8635-4C089E6431CA}" type="presParOf" srcId="{520F8CA0-CC24-41FC-B198-E3D2D219D754}" destId="{6EB15133-5539-473F-BEAF-E18F13E5A0C5}" srcOrd="0" destOrd="0" presId="urn:microsoft.com/office/officeart/2005/8/layout/chevron2"/>
    <dgm:cxn modelId="{95A36915-5360-477C-A4D4-0D499764763D}" type="presParOf" srcId="{520F8CA0-CC24-41FC-B198-E3D2D219D754}" destId="{33D8189B-C9C6-4996-BB36-868C863D021F}" srcOrd="1" destOrd="0" presId="urn:microsoft.com/office/officeart/2005/8/layout/chevron2"/>
    <dgm:cxn modelId="{F7CFF616-43CD-44A6-920A-26B4186230AB}" type="presParOf" srcId="{C426226E-75A4-4592-9D5E-67C947290EBC}" destId="{542D410E-1B1C-4977-9057-F4A491BE094A}" srcOrd="1" destOrd="0" presId="urn:microsoft.com/office/officeart/2005/8/layout/chevron2"/>
    <dgm:cxn modelId="{E4AE26EB-41A7-4D43-8637-6EF5F89FE8B2}" type="presParOf" srcId="{C426226E-75A4-4592-9D5E-67C947290EBC}" destId="{E4EC1A62-EFDF-48A7-B86E-59E4F3BD4974}" srcOrd="2" destOrd="0" presId="urn:microsoft.com/office/officeart/2005/8/layout/chevron2"/>
    <dgm:cxn modelId="{24C35230-AFE4-470E-8291-9C07C5D54B37}" type="presParOf" srcId="{E4EC1A62-EFDF-48A7-B86E-59E4F3BD4974}" destId="{759A95B2-0605-4CF8-8E9B-6870B09F6366}" srcOrd="0" destOrd="0" presId="urn:microsoft.com/office/officeart/2005/8/layout/chevron2"/>
    <dgm:cxn modelId="{9FF161DE-9A38-4E33-BA67-080ED6EE8614}" type="presParOf" srcId="{E4EC1A62-EFDF-48A7-B86E-59E4F3BD4974}" destId="{499B3903-2173-4DC1-9D7E-164680BA48E7}" srcOrd="1" destOrd="0" presId="urn:microsoft.com/office/officeart/2005/8/layout/chevron2"/>
    <dgm:cxn modelId="{05F710C4-BB83-4224-AED9-8A64435B2C55}" type="presParOf" srcId="{C426226E-75A4-4592-9D5E-67C947290EBC}" destId="{F6263529-EB73-4227-B6F9-F220F5EF5D2D}" srcOrd="3" destOrd="0" presId="urn:microsoft.com/office/officeart/2005/8/layout/chevron2"/>
    <dgm:cxn modelId="{DFB8D80E-4471-4850-AA42-D3873658F339}" type="presParOf" srcId="{C426226E-75A4-4592-9D5E-67C947290EBC}" destId="{9B50E999-DF27-4C91-B53D-C07D2A6C12D8}" srcOrd="4" destOrd="0" presId="urn:microsoft.com/office/officeart/2005/8/layout/chevron2"/>
    <dgm:cxn modelId="{D98A6829-BC50-4AE1-86D5-1ED5CB71BE71}" type="presParOf" srcId="{9B50E999-DF27-4C91-B53D-C07D2A6C12D8}" destId="{9ECC8B2C-9C67-4064-9B1B-55AB9C08FC99}" srcOrd="0" destOrd="0" presId="urn:microsoft.com/office/officeart/2005/8/layout/chevron2"/>
    <dgm:cxn modelId="{3A24594F-6FFF-4028-8C07-4166162ABDA7}" type="presParOf" srcId="{9B50E999-DF27-4C91-B53D-C07D2A6C12D8}" destId="{13F41302-DDD0-45EA-9119-059B84262E10}" srcOrd="1" destOrd="0" presId="urn:microsoft.com/office/officeart/2005/8/layout/chevron2"/>
    <dgm:cxn modelId="{572A773F-AD51-4B6A-B248-B3CFC121352C}" type="presParOf" srcId="{C426226E-75A4-4592-9D5E-67C947290EBC}" destId="{07D065FC-3CD6-4AA7-ACB2-F24BB5BEAEEF}" srcOrd="5" destOrd="0" presId="urn:microsoft.com/office/officeart/2005/8/layout/chevron2"/>
    <dgm:cxn modelId="{1BC8CE82-944D-4925-9BB1-EB3161CE3E99}" type="presParOf" srcId="{C426226E-75A4-4592-9D5E-67C947290EBC}" destId="{2A0B4933-7FBE-48B9-96CD-EF7DD0229953}" srcOrd="6" destOrd="0" presId="urn:microsoft.com/office/officeart/2005/8/layout/chevron2"/>
    <dgm:cxn modelId="{0C4B4428-1662-4C53-9383-BDD52428EB69}" type="presParOf" srcId="{2A0B4933-7FBE-48B9-96CD-EF7DD0229953}" destId="{057673AC-EC9C-4C68-89F4-9AC0DEF938F0}" srcOrd="0" destOrd="0" presId="urn:microsoft.com/office/officeart/2005/8/layout/chevron2"/>
    <dgm:cxn modelId="{E81C5CE7-C34D-40AD-9BF9-3E89C218E175}" type="presParOf" srcId="{2A0B4933-7FBE-48B9-96CD-EF7DD0229953}" destId="{5936FAD9-E794-4050-8D65-ED525EE3AE45}" srcOrd="1" destOrd="0" presId="urn:microsoft.com/office/officeart/2005/8/layout/chevron2"/>
    <dgm:cxn modelId="{21480B2F-9C78-40DA-84CD-2714399C9ECB}" type="presParOf" srcId="{C426226E-75A4-4592-9D5E-67C947290EBC}" destId="{69CE0E6C-45C8-4E2C-B970-E94E83199B7D}" srcOrd="7" destOrd="0" presId="urn:microsoft.com/office/officeart/2005/8/layout/chevron2"/>
    <dgm:cxn modelId="{57361C5B-8B22-449A-9B97-8A54662C6AAD}" type="presParOf" srcId="{C426226E-75A4-4592-9D5E-67C947290EBC}" destId="{FF7388A8-8F34-409B-9E43-8F8E0A8A6E36}" srcOrd="8" destOrd="0" presId="urn:microsoft.com/office/officeart/2005/8/layout/chevron2"/>
    <dgm:cxn modelId="{43B29632-9BC9-4158-BF85-B22831C3A30E}" type="presParOf" srcId="{FF7388A8-8F34-409B-9E43-8F8E0A8A6E36}" destId="{CC76E50B-0A23-4357-85E1-8D8ED50434E1}" srcOrd="0" destOrd="0" presId="urn:microsoft.com/office/officeart/2005/8/layout/chevron2"/>
    <dgm:cxn modelId="{8249EF70-5AB7-4E03-AC84-17C9E6B5188B}" type="presParOf" srcId="{FF7388A8-8F34-409B-9E43-8F8E0A8A6E36}" destId="{6C7E161A-EB8A-46DF-8840-61234C3CBD9B}" srcOrd="1" destOrd="0" presId="urn:microsoft.com/office/officeart/2005/8/layout/chevron2"/>
    <dgm:cxn modelId="{C1B8BA05-E03A-4724-81AD-7E14B2DA1E9C}" type="presParOf" srcId="{C426226E-75A4-4592-9D5E-67C947290EBC}" destId="{4D86A0B2-36D3-4F97-B476-3B518AD7DB26}" srcOrd="9" destOrd="0" presId="urn:microsoft.com/office/officeart/2005/8/layout/chevron2"/>
    <dgm:cxn modelId="{6ACFCA0F-6147-4DE0-A801-813A65AF4844}" type="presParOf" srcId="{C426226E-75A4-4592-9D5E-67C947290EBC}" destId="{73075382-F2E5-4FCF-B8D3-7067A2088AD9}" srcOrd="10" destOrd="0" presId="urn:microsoft.com/office/officeart/2005/8/layout/chevron2"/>
    <dgm:cxn modelId="{3AA44A04-F172-4022-ACDF-9879FF2C93B7}" type="presParOf" srcId="{73075382-F2E5-4FCF-B8D3-7067A2088AD9}" destId="{8820AAC0-4F00-4827-98C1-99A80C81739D}" srcOrd="0" destOrd="0" presId="urn:microsoft.com/office/officeart/2005/8/layout/chevron2"/>
    <dgm:cxn modelId="{95E6A68F-1D8B-4109-B3E6-CB4CF7438666}" type="presParOf" srcId="{73075382-F2E5-4FCF-B8D3-7067A2088AD9}" destId="{1F7485C6-524F-48CA-B678-022E67275C6C}" srcOrd="1" destOrd="0" presId="urn:microsoft.com/office/officeart/2005/8/layout/chevron2"/>
    <dgm:cxn modelId="{4E96CA33-5117-45E8-935A-0283F5AC0719}" type="presParOf" srcId="{C426226E-75A4-4592-9D5E-67C947290EBC}" destId="{D69214F2-299D-4A41-B3F3-72228B440638}" srcOrd="11" destOrd="0" presId="urn:microsoft.com/office/officeart/2005/8/layout/chevron2"/>
    <dgm:cxn modelId="{E137EED2-2D1A-46C8-9F25-9FD663F252DE}" type="presParOf" srcId="{C426226E-75A4-4592-9D5E-67C947290EBC}" destId="{68CD70EE-96DA-47CB-A6A2-969529DBB5CF}" srcOrd="12" destOrd="0" presId="urn:microsoft.com/office/officeart/2005/8/layout/chevron2"/>
    <dgm:cxn modelId="{A451313A-33F2-458F-9DF7-C92887F908D9}" type="presParOf" srcId="{68CD70EE-96DA-47CB-A6A2-969529DBB5CF}" destId="{C0B617CB-1C8E-4ADF-9DFF-BABB9CB71680}" srcOrd="0" destOrd="0" presId="urn:microsoft.com/office/officeart/2005/8/layout/chevron2"/>
    <dgm:cxn modelId="{B3AF45C0-A70B-42AE-9F91-9FC721250009}" type="presParOf" srcId="{68CD70EE-96DA-47CB-A6A2-969529DBB5CF}" destId="{0C304557-4282-46D9-A2BB-262297882A10}" srcOrd="1" destOrd="0" presId="urn:microsoft.com/office/officeart/2005/8/layout/chevron2"/>
    <dgm:cxn modelId="{D5CAFBF2-AA39-49A0-97BA-08DFF0C1BBA5}" type="presParOf" srcId="{C426226E-75A4-4592-9D5E-67C947290EBC}" destId="{7A106BD8-2296-4066-812F-C65215A50A38}" srcOrd="13" destOrd="0" presId="urn:microsoft.com/office/officeart/2005/8/layout/chevron2"/>
    <dgm:cxn modelId="{6A241A11-BB14-4C27-AC6B-8D18206B7A20}" type="presParOf" srcId="{C426226E-75A4-4592-9D5E-67C947290EBC}" destId="{694A9C9B-01A5-47B7-BF97-4743E1EB796D}" srcOrd="14" destOrd="0" presId="urn:microsoft.com/office/officeart/2005/8/layout/chevron2"/>
    <dgm:cxn modelId="{B7503070-FAE9-4E35-A2A6-69562A49A473}" type="presParOf" srcId="{694A9C9B-01A5-47B7-BF97-4743E1EB796D}" destId="{11C89C01-851F-478F-AFC4-249DDCB2A150}" srcOrd="0" destOrd="0" presId="urn:microsoft.com/office/officeart/2005/8/layout/chevron2"/>
    <dgm:cxn modelId="{7C9237F9-F1FB-49A7-BA43-6467816D7AEE}" type="presParOf" srcId="{694A9C9B-01A5-47B7-BF97-4743E1EB796D}" destId="{65F9E11C-1DCA-4E54-8A8D-B1BA8B96EC13}" srcOrd="1" destOrd="0" presId="urn:microsoft.com/office/officeart/2005/8/layout/chevron2"/>
    <dgm:cxn modelId="{62676D8A-F9F2-4E2E-A317-2431DF1472D8}" type="presParOf" srcId="{C426226E-75A4-4592-9D5E-67C947290EBC}" destId="{5B8FAE79-EF91-426A-8415-141977A29C59}" srcOrd="15" destOrd="0" presId="urn:microsoft.com/office/officeart/2005/8/layout/chevron2"/>
    <dgm:cxn modelId="{4E0A0E86-DD5E-43DF-9748-BC596BA42F92}" type="presParOf" srcId="{C426226E-75A4-4592-9D5E-67C947290EBC}" destId="{FEAA5879-BD5F-4F88-B95C-01D065114BFF}" srcOrd="16" destOrd="0" presId="urn:microsoft.com/office/officeart/2005/8/layout/chevron2"/>
    <dgm:cxn modelId="{DA8465EB-B529-47E4-AB35-BFCFAD08DF2D}" type="presParOf" srcId="{FEAA5879-BD5F-4F88-B95C-01D065114BFF}" destId="{2A6515AC-2982-4E3B-BCBD-D8DB532E492B}" srcOrd="0" destOrd="0" presId="urn:microsoft.com/office/officeart/2005/8/layout/chevron2"/>
    <dgm:cxn modelId="{3E88BF43-3545-4B2C-A9B4-7B05B3A818CF}" type="presParOf" srcId="{FEAA5879-BD5F-4F88-B95C-01D065114BFF}" destId="{F04C9C92-A032-4939-8CC7-A3664C5774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6E7095-CBF6-4D2C-9DFB-60E97BCE9D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D62ADB99-4CEE-4484-8D26-13B425596B04}">
      <dgm:prSet phldrT="[Texto]"/>
      <dgm:spPr/>
      <dgm:t>
        <a:bodyPr/>
        <a:lstStyle/>
        <a:p>
          <a:r>
            <a:rPr lang="es-MX" dirty="0">
              <a:latin typeface="Helvetica LT Std" pitchFamily="34" charset="0"/>
            </a:rPr>
            <a:t>SECCIÓN</a:t>
          </a:r>
        </a:p>
        <a:p>
          <a:r>
            <a:rPr lang="es-MX" dirty="0">
              <a:latin typeface="Helvetica LT Std" pitchFamily="34" charset="0"/>
            </a:rPr>
            <a:t>PRIMERA</a:t>
          </a:r>
        </a:p>
      </dgm:t>
    </dgm:pt>
    <dgm:pt modelId="{E7F331C5-A9FD-4C5A-BCBF-7243570E636E}" type="parTrans" cxnId="{11D53F67-1672-4AE7-8E5B-D2562BC996F2}">
      <dgm:prSet/>
      <dgm:spPr/>
      <dgm:t>
        <a:bodyPr/>
        <a:lstStyle/>
        <a:p>
          <a:endParaRPr lang="es-MX"/>
        </a:p>
      </dgm:t>
    </dgm:pt>
    <dgm:pt modelId="{342A0527-8109-4B68-B6FC-430D6485B218}" type="sibTrans" cxnId="{11D53F67-1672-4AE7-8E5B-D2562BC996F2}">
      <dgm:prSet/>
      <dgm:spPr/>
      <dgm:t>
        <a:bodyPr/>
        <a:lstStyle/>
        <a:p>
          <a:endParaRPr lang="es-MX"/>
        </a:p>
      </dgm:t>
    </dgm:pt>
    <dgm:pt modelId="{B216D45D-8B29-42A2-A1BE-43F58C311E4E}">
      <dgm:prSet phldrT="[Texto]"/>
      <dgm:spPr/>
      <dgm:t>
        <a:bodyPr/>
        <a:lstStyle/>
        <a:p>
          <a:r>
            <a:rPr lang="es-MX" dirty="0">
              <a:latin typeface="Helvetica LT Std" pitchFamily="34" charset="0"/>
            </a:rPr>
            <a:t>DE LAS ENTIDADES FINANCIERAS</a:t>
          </a:r>
        </a:p>
      </dgm:t>
    </dgm:pt>
    <dgm:pt modelId="{137E3383-FD33-4820-A400-476683E09431}" type="parTrans" cxnId="{1ADAE1AC-F1C1-4293-A478-7D97FEF651B3}">
      <dgm:prSet/>
      <dgm:spPr/>
      <dgm:t>
        <a:bodyPr/>
        <a:lstStyle/>
        <a:p>
          <a:endParaRPr lang="es-MX"/>
        </a:p>
      </dgm:t>
    </dgm:pt>
    <dgm:pt modelId="{E40B524C-1A4D-431D-AD8F-B2316E4CF352}" type="sibTrans" cxnId="{1ADAE1AC-F1C1-4293-A478-7D97FEF651B3}">
      <dgm:prSet/>
      <dgm:spPr/>
      <dgm:t>
        <a:bodyPr/>
        <a:lstStyle/>
        <a:p>
          <a:endParaRPr lang="es-MX"/>
        </a:p>
      </dgm:t>
    </dgm:pt>
    <dgm:pt modelId="{CB300C40-2720-411B-889F-73CBBF44C0BC}">
      <dgm:prSet phldrT="[Texto]"/>
      <dgm:spPr/>
      <dgm:t>
        <a:bodyPr/>
        <a:lstStyle/>
        <a:p>
          <a:r>
            <a:rPr lang="es-MX" dirty="0">
              <a:latin typeface="Helvetica LT Std" pitchFamily="34" charset="0"/>
            </a:rPr>
            <a:t>SECCIÓN SEGUNDA</a:t>
          </a:r>
        </a:p>
      </dgm:t>
    </dgm:pt>
    <dgm:pt modelId="{49E000A0-EF70-43D2-9DA6-AA90CE0642B8}" type="parTrans" cxnId="{0652DA84-3480-49AB-A8C5-45F653C59021}">
      <dgm:prSet/>
      <dgm:spPr/>
      <dgm:t>
        <a:bodyPr/>
        <a:lstStyle/>
        <a:p>
          <a:endParaRPr lang="es-MX"/>
        </a:p>
      </dgm:t>
    </dgm:pt>
    <dgm:pt modelId="{12E0C0C2-6164-42C9-98AB-596DBABCD769}" type="sibTrans" cxnId="{0652DA84-3480-49AB-A8C5-45F653C59021}">
      <dgm:prSet/>
      <dgm:spPr/>
      <dgm:t>
        <a:bodyPr/>
        <a:lstStyle/>
        <a:p>
          <a:endParaRPr lang="es-MX"/>
        </a:p>
      </dgm:t>
    </dgm:pt>
    <dgm:pt modelId="{66ABA3B9-7723-402A-8A01-769BFDD31BB9}">
      <dgm:prSet phldrT="[Texto]"/>
      <dgm:spPr/>
      <dgm:t>
        <a:bodyPr/>
        <a:lstStyle/>
        <a:p>
          <a:r>
            <a:rPr lang="es-MX" dirty="0">
              <a:latin typeface="Helvetica LT Std" pitchFamily="34" charset="0"/>
            </a:rPr>
            <a:t>DE LAS ACTIVIDADES VULNERABLES</a:t>
          </a:r>
        </a:p>
      </dgm:t>
    </dgm:pt>
    <dgm:pt modelId="{AF60BDC7-01BC-4E1D-9B37-EE88635253B1}" type="parTrans" cxnId="{B062E7EC-A9E7-4D80-9FE6-10BE76B09447}">
      <dgm:prSet/>
      <dgm:spPr/>
      <dgm:t>
        <a:bodyPr/>
        <a:lstStyle/>
        <a:p>
          <a:endParaRPr lang="es-MX"/>
        </a:p>
      </dgm:t>
    </dgm:pt>
    <dgm:pt modelId="{0F13492C-2CE5-4CF2-AA4B-D4AA88A6F59A}" type="sibTrans" cxnId="{B062E7EC-A9E7-4D80-9FE6-10BE76B09447}">
      <dgm:prSet/>
      <dgm:spPr/>
      <dgm:t>
        <a:bodyPr/>
        <a:lstStyle/>
        <a:p>
          <a:endParaRPr lang="es-MX"/>
        </a:p>
      </dgm:t>
    </dgm:pt>
    <dgm:pt modelId="{EC173AAF-2C8A-45E1-8D5B-5CDD206C7399}">
      <dgm:prSet phldrT="[Texto]"/>
      <dgm:spPr/>
      <dgm:t>
        <a:bodyPr/>
        <a:lstStyle/>
        <a:p>
          <a:r>
            <a:rPr lang="es-MX" dirty="0">
              <a:latin typeface="Helvetica LT Std" pitchFamily="34" charset="0"/>
            </a:rPr>
            <a:t>SECCIÓN</a:t>
          </a:r>
        </a:p>
        <a:p>
          <a:r>
            <a:rPr lang="es-MX" dirty="0">
              <a:latin typeface="Helvetica LT Std" pitchFamily="34" charset="0"/>
            </a:rPr>
            <a:t>CUARTA</a:t>
          </a:r>
        </a:p>
      </dgm:t>
    </dgm:pt>
    <dgm:pt modelId="{E862290C-77B9-414E-A74A-A6B9F7D6FA63}" type="parTrans" cxnId="{A02B12A8-1F35-4B35-A727-F9CD2AD109CE}">
      <dgm:prSet/>
      <dgm:spPr/>
      <dgm:t>
        <a:bodyPr/>
        <a:lstStyle/>
        <a:p>
          <a:endParaRPr lang="es-MX"/>
        </a:p>
      </dgm:t>
    </dgm:pt>
    <dgm:pt modelId="{7BB0A3AD-1A59-4FDE-A24F-6001289FF305}" type="sibTrans" cxnId="{A02B12A8-1F35-4B35-A727-F9CD2AD109CE}">
      <dgm:prSet/>
      <dgm:spPr/>
      <dgm:t>
        <a:bodyPr/>
        <a:lstStyle/>
        <a:p>
          <a:endParaRPr lang="es-MX"/>
        </a:p>
      </dgm:t>
    </dgm:pt>
    <dgm:pt modelId="{F290F6F4-3016-449B-BAB6-2F53EA91D93D}">
      <dgm:prSet phldrT="[Texto]"/>
      <dgm:spPr/>
      <dgm:t>
        <a:bodyPr/>
        <a:lstStyle/>
        <a:p>
          <a:r>
            <a:rPr lang="es-MX" dirty="0">
              <a:latin typeface="Helvetica LT Std" pitchFamily="34" charset="0"/>
            </a:rPr>
            <a:t>AVISOS POR CONDUCTO DE ENTIDADES COLEGIADAS</a:t>
          </a:r>
        </a:p>
      </dgm:t>
    </dgm:pt>
    <dgm:pt modelId="{CE481601-6977-4952-BED3-7A5EACB9DAB3}" type="parTrans" cxnId="{F3D7DA04-6945-467A-B0B2-F73238536302}">
      <dgm:prSet/>
      <dgm:spPr/>
      <dgm:t>
        <a:bodyPr/>
        <a:lstStyle/>
        <a:p>
          <a:endParaRPr lang="es-MX"/>
        </a:p>
      </dgm:t>
    </dgm:pt>
    <dgm:pt modelId="{0814ABDB-D529-4FFC-A1AD-154A4F421863}" type="sibTrans" cxnId="{F3D7DA04-6945-467A-B0B2-F73238536302}">
      <dgm:prSet/>
      <dgm:spPr/>
      <dgm:t>
        <a:bodyPr/>
        <a:lstStyle/>
        <a:p>
          <a:endParaRPr lang="es-MX"/>
        </a:p>
      </dgm:t>
    </dgm:pt>
    <dgm:pt modelId="{6FB84E8C-5EE9-4499-A5E7-C30EE4ABCCBA}">
      <dgm:prSet/>
      <dgm:spPr/>
      <dgm:t>
        <a:bodyPr/>
        <a:lstStyle/>
        <a:p>
          <a:r>
            <a:rPr lang="es-MX" dirty="0">
              <a:latin typeface="Helvetica LT Std" pitchFamily="34" charset="0"/>
            </a:rPr>
            <a:t>SECCIÓN</a:t>
          </a:r>
        </a:p>
        <a:p>
          <a:r>
            <a:rPr lang="es-MX" dirty="0">
              <a:latin typeface="Helvetica LT Std" pitchFamily="34" charset="0"/>
            </a:rPr>
            <a:t>TERCERA</a:t>
          </a:r>
        </a:p>
      </dgm:t>
    </dgm:pt>
    <dgm:pt modelId="{46B7CB08-A2DA-4BED-9F3A-7DB5E5CAE7E8}" type="parTrans" cxnId="{CEAF01B2-AC4A-443C-BA60-BC6F3DF24899}">
      <dgm:prSet/>
      <dgm:spPr/>
      <dgm:t>
        <a:bodyPr/>
        <a:lstStyle/>
        <a:p>
          <a:endParaRPr lang="es-MX"/>
        </a:p>
      </dgm:t>
    </dgm:pt>
    <dgm:pt modelId="{73DD16BC-4B8E-459D-A705-91E3CBC0F5A0}" type="sibTrans" cxnId="{CEAF01B2-AC4A-443C-BA60-BC6F3DF24899}">
      <dgm:prSet/>
      <dgm:spPr/>
      <dgm:t>
        <a:bodyPr/>
        <a:lstStyle/>
        <a:p>
          <a:endParaRPr lang="es-MX"/>
        </a:p>
      </dgm:t>
    </dgm:pt>
    <dgm:pt modelId="{32D18BE0-D022-474E-B1E3-F8F8D1457FB5}">
      <dgm:prSet/>
      <dgm:spPr/>
      <dgm:t>
        <a:bodyPr/>
        <a:lstStyle/>
        <a:p>
          <a:r>
            <a:rPr lang="es-MX" dirty="0">
              <a:latin typeface="Helvetica LT Std" pitchFamily="34" charset="0"/>
            </a:rPr>
            <a:t>PLAZOS Y FORMAS PARA PRESENTAR AVISOS</a:t>
          </a:r>
        </a:p>
      </dgm:t>
    </dgm:pt>
    <dgm:pt modelId="{DB825ADE-C9F6-4E68-A254-95996C78525A}" type="parTrans" cxnId="{71890B1D-1754-4101-A22B-8E7F5AB80CC7}">
      <dgm:prSet/>
      <dgm:spPr/>
      <dgm:t>
        <a:bodyPr/>
        <a:lstStyle/>
        <a:p>
          <a:endParaRPr lang="es-MX"/>
        </a:p>
      </dgm:t>
    </dgm:pt>
    <dgm:pt modelId="{2A3C7CC3-2D71-4FAF-9D23-0FA7897CA87E}" type="sibTrans" cxnId="{71890B1D-1754-4101-A22B-8E7F5AB80CC7}">
      <dgm:prSet/>
      <dgm:spPr/>
      <dgm:t>
        <a:bodyPr/>
        <a:lstStyle/>
        <a:p>
          <a:endParaRPr lang="es-MX"/>
        </a:p>
      </dgm:t>
    </dgm:pt>
    <dgm:pt modelId="{5F7FAB2C-B05C-4851-83F3-160F153124DA}" type="pres">
      <dgm:prSet presAssocID="{686E7095-CBF6-4D2C-9DFB-60E97BCE9DFD}" presName="Name0" presStyleCnt="0">
        <dgm:presLayoutVars>
          <dgm:dir/>
          <dgm:animLvl val="lvl"/>
          <dgm:resizeHandles val="exact"/>
        </dgm:presLayoutVars>
      </dgm:prSet>
      <dgm:spPr/>
    </dgm:pt>
    <dgm:pt modelId="{3F79E1D9-5F7D-4F51-ADA4-A2ACA8B0C1D9}" type="pres">
      <dgm:prSet presAssocID="{D62ADB99-4CEE-4484-8D26-13B425596B04}" presName="linNode" presStyleCnt="0"/>
      <dgm:spPr/>
    </dgm:pt>
    <dgm:pt modelId="{ABF19319-D937-47DD-9946-CF9CCD1B851B}" type="pres">
      <dgm:prSet presAssocID="{D62ADB99-4CEE-4484-8D26-13B425596B04}" presName="parentText" presStyleLbl="node1" presStyleIdx="0" presStyleCnt="4">
        <dgm:presLayoutVars>
          <dgm:chMax val="1"/>
          <dgm:bulletEnabled val="1"/>
        </dgm:presLayoutVars>
      </dgm:prSet>
      <dgm:spPr/>
    </dgm:pt>
    <dgm:pt modelId="{C4495B53-6FD2-4AFA-86E6-087F6327002D}" type="pres">
      <dgm:prSet presAssocID="{D62ADB99-4CEE-4484-8D26-13B425596B04}" presName="descendantText" presStyleLbl="alignAccFollowNode1" presStyleIdx="0" presStyleCnt="4">
        <dgm:presLayoutVars>
          <dgm:bulletEnabled val="1"/>
        </dgm:presLayoutVars>
      </dgm:prSet>
      <dgm:spPr/>
    </dgm:pt>
    <dgm:pt modelId="{2E6404F5-12A3-46BA-A1C0-ED55826AF419}" type="pres">
      <dgm:prSet presAssocID="{342A0527-8109-4B68-B6FC-430D6485B218}" presName="sp" presStyleCnt="0"/>
      <dgm:spPr/>
    </dgm:pt>
    <dgm:pt modelId="{0978402D-7778-40FE-B50C-54D6098092E8}" type="pres">
      <dgm:prSet presAssocID="{CB300C40-2720-411B-889F-73CBBF44C0BC}" presName="linNode" presStyleCnt="0"/>
      <dgm:spPr/>
    </dgm:pt>
    <dgm:pt modelId="{B8AA3DCD-1503-41A2-8F6A-DC54CE5B50EF}" type="pres">
      <dgm:prSet presAssocID="{CB300C40-2720-411B-889F-73CBBF44C0BC}" presName="parentText" presStyleLbl="node1" presStyleIdx="1" presStyleCnt="4">
        <dgm:presLayoutVars>
          <dgm:chMax val="1"/>
          <dgm:bulletEnabled val="1"/>
        </dgm:presLayoutVars>
      </dgm:prSet>
      <dgm:spPr/>
    </dgm:pt>
    <dgm:pt modelId="{1D79BF84-8D26-44F6-8EA4-EFF1D7B81C7F}" type="pres">
      <dgm:prSet presAssocID="{CB300C40-2720-411B-889F-73CBBF44C0BC}" presName="descendantText" presStyleLbl="alignAccFollowNode1" presStyleIdx="1" presStyleCnt="4" custLinFactNeighborX="4877" custLinFactNeighborY="-11708">
        <dgm:presLayoutVars>
          <dgm:bulletEnabled val="1"/>
        </dgm:presLayoutVars>
      </dgm:prSet>
      <dgm:spPr/>
    </dgm:pt>
    <dgm:pt modelId="{EFA18565-569D-41CA-B542-CEA6C66F6D56}" type="pres">
      <dgm:prSet presAssocID="{12E0C0C2-6164-42C9-98AB-596DBABCD769}" presName="sp" presStyleCnt="0"/>
      <dgm:spPr/>
    </dgm:pt>
    <dgm:pt modelId="{F70CC823-FCE6-42A6-9C0B-17FFAECDB67C}" type="pres">
      <dgm:prSet presAssocID="{6FB84E8C-5EE9-4499-A5E7-C30EE4ABCCBA}" presName="linNode" presStyleCnt="0"/>
      <dgm:spPr/>
    </dgm:pt>
    <dgm:pt modelId="{2B741C45-3802-4CD5-B567-B8E0B6F06424}" type="pres">
      <dgm:prSet presAssocID="{6FB84E8C-5EE9-4499-A5E7-C30EE4ABCCBA}" presName="parentText" presStyleLbl="node1" presStyleIdx="2" presStyleCnt="4">
        <dgm:presLayoutVars>
          <dgm:chMax val="1"/>
          <dgm:bulletEnabled val="1"/>
        </dgm:presLayoutVars>
      </dgm:prSet>
      <dgm:spPr/>
    </dgm:pt>
    <dgm:pt modelId="{E58591B0-5849-41A6-A424-D85E5FF90B11}" type="pres">
      <dgm:prSet presAssocID="{6FB84E8C-5EE9-4499-A5E7-C30EE4ABCCBA}" presName="descendantText" presStyleLbl="alignAccFollowNode1" presStyleIdx="2" presStyleCnt="4">
        <dgm:presLayoutVars>
          <dgm:bulletEnabled val="1"/>
        </dgm:presLayoutVars>
      </dgm:prSet>
      <dgm:spPr/>
    </dgm:pt>
    <dgm:pt modelId="{0F473153-7451-42C3-9077-2B663886049B}" type="pres">
      <dgm:prSet presAssocID="{73DD16BC-4B8E-459D-A705-91E3CBC0F5A0}" presName="sp" presStyleCnt="0"/>
      <dgm:spPr/>
    </dgm:pt>
    <dgm:pt modelId="{717AC138-4F8B-43A9-8C78-3C48C1F82C52}" type="pres">
      <dgm:prSet presAssocID="{EC173AAF-2C8A-45E1-8D5B-5CDD206C7399}" presName="linNode" presStyleCnt="0"/>
      <dgm:spPr/>
    </dgm:pt>
    <dgm:pt modelId="{D555136C-9490-4BC2-9A66-CDA71023BA07}" type="pres">
      <dgm:prSet presAssocID="{EC173AAF-2C8A-45E1-8D5B-5CDD206C7399}" presName="parentText" presStyleLbl="node1" presStyleIdx="3" presStyleCnt="4">
        <dgm:presLayoutVars>
          <dgm:chMax val="1"/>
          <dgm:bulletEnabled val="1"/>
        </dgm:presLayoutVars>
      </dgm:prSet>
      <dgm:spPr/>
    </dgm:pt>
    <dgm:pt modelId="{7B99D64D-EDAF-48A2-BC9C-C9AB1A6A0E7F}" type="pres">
      <dgm:prSet presAssocID="{EC173AAF-2C8A-45E1-8D5B-5CDD206C7399}" presName="descendantText" presStyleLbl="alignAccFollowNode1" presStyleIdx="3" presStyleCnt="4">
        <dgm:presLayoutVars>
          <dgm:bulletEnabled val="1"/>
        </dgm:presLayoutVars>
      </dgm:prSet>
      <dgm:spPr/>
    </dgm:pt>
  </dgm:ptLst>
  <dgm:cxnLst>
    <dgm:cxn modelId="{F3D7DA04-6945-467A-B0B2-F73238536302}" srcId="{EC173AAF-2C8A-45E1-8D5B-5CDD206C7399}" destId="{F290F6F4-3016-449B-BAB6-2F53EA91D93D}" srcOrd="0" destOrd="0" parTransId="{CE481601-6977-4952-BED3-7A5EACB9DAB3}" sibTransId="{0814ABDB-D529-4FFC-A1AD-154A4F421863}"/>
    <dgm:cxn modelId="{2F02B707-C518-421B-B9D2-70BD3F7D2B1F}" type="presOf" srcId="{66ABA3B9-7723-402A-8A01-769BFDD31BB9}" destId="{1D79BF84-8D26-44F6-8EA4-EFF1D7B81C7F}" srcOrd="0" destOrd="0" presId="urn:microsoft.com/office/officeart/2005/8/layout/vList5"/>
    <dgm:cxn modelId="{D1A9040F-9E16-4A8E-B2F3-AB36C1060520}" type="presOf" srcId="{686E7095-CBF6-4D2C-9DFB-60E97BCE9DFD}" destId="{5F7FAB2C-B05C-4851-83F3-160F153124DA}" srcOrd="0" destOrd="0" presId="urn:microsoft.com/office/officeart/2005/8/layout/vList5"/>
    <dgm:cxn modelId="{71890B1D-1754-4101-A22B-8E7F5AB80CC7}" srcId="{6FB84E8C-5EE9-4499-A5E7-C30EE4ABCCBA}" destId="{32D18BE0-D022-474E-B1E3-F8F8D1457FB5}" srcOrd="0" destOrd="0" parTransId="{DB825ADE-C9F6-4E68-A254-95996C78525A}" sibTransId="{2A3C7CC3-2D71-4FAF-9D23-0FA7897CA87E}"/>
    <dgm:cxn modelId="{B1487324-3FB6-4C45-934E-8FE9B744E6E3}" type="presOf" srcId="{32D18BE0-D022-474E-B1E3-F8F8D1457FB5}" destId="{E58591B0-5849-41A6-A424-D85E5FF90B11}" srcOrd="0" destOrd="0" presId="urn:microsoft.com/office/officeart/2005/8/layout/vList5"/>
    <dgm:cxn modelId="{6B48A32E-6724-494D-B01D-84BA9021490E}" type="presOf" srcId="{B216D45D-8B29-42A2-A1BE-43F58C311E4E}" destId="{C4495B53-6FD2-4AFA-86E6-087F6327002D}" srcOrd="0" destOrd="0" presId="urn:microsoft.com/office/officeart/2005/8/layout/vList5"/>
    <dgm:cxn modelId="{11D53F67-1672-4AE7-8E5B-D2562BC996F2}" srcId="{686E7095-CBF6-4D2C-9DFB-60E97BCE9DFD}" destId="{D62ADB99-4CEE-4484-8D26-13B425596B04}" srcOrd="0" destOrd="0" parTransId="{E7F331C5-A9FD-4C5A-BCBF-7243570E636E}" sibTransId="{342A0527-8109-4B68-B6FC-430D6485B218}"/>
    <dgm:cxn modelId="{D8B25167-D3ED-4AD2-86D3-5910AE6795C9}" type="presOf" srcId="{6FB84E8C-5EE9-4499-A5E7-C30EE4ABCCBA}" destId="{2B741C45-3802-4CD5-B567-B8E0B6F06424}" srcOrd="0" destOrd="0" presId="urn:microsoft.com/office/officeart/2005/8/layout/vList5"/>
    <dgm:cxn modelId="{6C2DB555-A36C-48DB-AA45-54FC41C720E4}" type="presOf" srcId="{F290F6F4-3016-449B-BAB6-2F53EA91D93D}" destId="{7B99D64D-EDAF-48A2-BC9C-C9AB1A6A0E7F}" srcOrd="0" destOrd="0" presId="urn:microsoft.com/office/officeart/2005/8/layout/vList5"/>
    <dgm:cxn modelId="{26CCC37D-9990-434B-88F0-FAC5B967964A}" type="presOf" srcId="{D62ADB99-4CEE-4484-8D26-13B425596B04}" destId="{ABF19319-D937-47DD-9946-CF9CCD1B851B}" srcOrd="0" destOrd="0" presId="urn:microsoft.com/office/officeart/2005/8/layout/vList5"/>
    <dgm:cxn modelId="{0652DA84-3480-49AB-A8C5-45F653C59021}" srcId="{686E7095-CBF6-4D2C-9DFB-60E97BCE9DFD}" destId="{CB300C40-2720-411B-889F-73CBBF44C0BC}" srcOrd="1" destOrd="0" parTransId="{49E000A0-EF70-43D2-9DA6-AA90CE0642B8}" sibTransId="{12E0C0C2-6164-42C9-98AB-596DBABCD769}"/>
    <dgm:cxn modelId="{A02B12A8-1F35-4B35-A727-F9CD2AD109CE}" srcId="{686E7095-CBF6-4D2C-9DFB-60E97BCE9DFD}" destId="{EC173AAF-2C8A-45E1-8D5B-5CDD206C7399}" srcOrd="3" destOrd="0" parTransId="{E862290C-77B9-414E-A74A-A6B9F7D6FA63}" sibTransId="{7BB0A3AD-1A59-4FDE-A24F-6001289FF305}"/>
    <dgm:cxn modelId="{1ADAE1AC-F1C1-4293-A478-7D97FEF651B3}" srcId="{D62ADB99-4CEE-4484-8D26-13B425596B04}" destId="{B216D45D-8B29-42A2-A1BE-43F58C311E4E}" srcOrd="0" destOrd="0" parTransId="{137E3383-FD33-4820-A400-476683E09431}" sibTransId="{E40B524C-1A4D-431D-AD8F-B2316E4CF352}"/>
    <dgm:cxn modelId="{67FBD5B1-37CA-4326-A1B2-2337FD967BA0}" type="presOf" srcId="{EC173AAF-2C8A-45E1-8D5B-5CDD206C7399}" destId="{D555136C-9490-4BC2-9A66-CDA71023BA07}" srcOrd="0" destOrd="0" presId="urn:microsoft.com/office/officeart/2005/8/layout/vList5"/>
    <dgm:cxn modelId="{CEAF01B2-AC4A-443C-BA60-BC6F3DF24899}" srcId="{686E7095-CBF6-4D2C-9DFB-60E97BCE9DFD}" destId="{6FB84E8C-5EE9-4499-A5E7-C30EE4ABCCBA}" srcOrd="2" destOrd="0" parTransId="{46B7CB08-A2DA-4BED-9F3A-7DB5E5CAE7E8}" sibTransId="{73DD16BC-4B8E-459D-A705-91E3CBC0F5A0}"/>
    <dgm:cxn modelId="{CDB7E4BD-D246-4F05-BC29-889D8FA1C97F}" type="presOf" srcId="{CB300C40-2720-411B-889F-73CBBF44C0BC}" destId="{B8AA3DCD-1503-41A2-8F6A-DC54CE5B50EF}" srcOrd="0" destOrd="0" presId="urn:microsoft.com/office/officeart/2005/8/layout/vList5"/>
    <dgm:cxn modelId="{B062E7EC-A9E7-4D80-9FE6-10BE76B09447}" srcId="{CB300C40-2720-411B-889F-73CBBF44C0BC}" destId="{66ABA3B9-7723-402A-8A01-769BFDD31BB9}" srcOrd="0" destOrd="0" parTransId="{AF60BDC7-01BC-4E1D-9B37-EE88635253B1}" sibTransId="{0F13492C-2CE5-4CF2-AA4B-D4AA88A6F59A}"/>
    <dgm:cxn modelId="{E31819EE-0967-4A90-9F35-0E123D72E7C4}" type="presParOf" srcId="{5F7FAB2C-B05C-4851-83F3-160F153124DA}" destId="{3F79E1D9-5F7D-4F51-ADA4-A2ACA8B0C1D9}" srcOrd="0" destOrd="0" presId="urn:microsoft.com/office/officeart/2005/8/layout/vList5"/>
    <dgm:cxn modelId="{B8E4C9F1-E762-4B6C-8E40-C8B83D4B3968}" type="presParOf" srcId="{3F79E1D9-5F7D-4F51-ADA4-A2ACA8B0C1D9}" destId="{ABF19319-D937-47DD-9946-CF9CCD1B851B}" srcOrd="0" destOrd="0" presId="urn:microsoft.com/office/officeart/2005/8/layout/vList5"/>
    <dgm:cxn modelId="{02B1BD33-542D-40C5-8446-0F2C36954A5F}" type="presParOf" srcId="{3F79E1D9-5F7D-4F51-ADA4-A2ACA8B0C1D9}" destId="{C4495B53-6FD2-4AFA-86E6-087F6327002D}" srcOrd="1" destOrd="0" presId="urn:microsoft.com/office/officeart/2005/8/layout/vList5"/>
    <dgm:cxn modelId="{43F233EA-F402-477F-97E2-55193ACDF840}" type="presParOf" srcId="{5F7FAB2C-B05C-4851-83F3-160F153124DA}" destId="{2E6404F5-12A3-46BA-A1C0-ED55826AF419}" srcOrd="1" destOrd="0" presId="urn:microsoft.com/office/officeart/2005/8/layout/vList5"/>
    <dgm:cxn modelId="{D745D072-1DF0-404C-86DB-1DD912A04D4B}" type="presParOf" srcId="{5F7FAB2C-B05C-4851-83F3-160F153124DA}" destId="{0978402D-7778-40FE-B50C-54D6098092E8}" srcOrd="2" destOrd="0" presId="urn:microsoft.com/office/officeart/2005/8/layout/vList5"/>
    <dgm:cxn modelId="{DF55E5C5-9A57-453A-80A3-55927598F7A8}" type="presParOf" srcId="{0978402D-7778-40FE-B50C-54D6098092E8}" destId="{B8AA3DCD-1503-41A2-8F6A-DC54CE5B50EF}" srcOrd="0" destOrd="0" presId="urn:microsoft.com/office/officeart/2005/8/layout/vList5"/>
    <dgm:cxn modelId="{42C41CC9-6A90-4B44-8E9E-751AA47F08E2}" type="presParOf" srcId="{0978402D-7778-40FE-B50C-54D6098092E8}" destId="{1D79BF84-8D26-44F6-8EA4-EFF1D7B81C7F}" srcOrd="1" destOrd="0" presId="urn:microsoft.com/office/officeart/2005/8/layout/vList5"/>
    <dgm:cxn modelId="{7C9BCA25-75B2-4556-B979-A60002AABFA0}" type="presParOf" srcId="{5F7FAB2C-B05C-4851-83F3-160F153124DA}" destId="{EFA18565-569D-41CA-B542-CEA6C66F6D56}" srcOrd="3" destOrd="0" presId="urn:microsoft.com/office/officeart/2005/8/layout/vList5"/>
    <dgm:cxn modelId="{303FCA3B-F470-40D0-B492-E1CD48B22B20}" type="presParOf" srcId="{5F7FAB2C-B05C-4851-83F3-160F153124DA}" destId="{F70CC823-FCE6-42A6-9C0B-17FFAECDB67C}" srcOrd="4" destOrd="0" presId="urn:microsoft.com/office/officeart/2005/8/layout/vList5"/>
    <dgm:cxn modelId="{BFB01798-348A-4A6D-A391-3FE0A6CBAD30}" type="presParOf" srcId="{F70CC823-FCE6-42A6-9C0B-17FFAECDB67C}" destId="{2B741C45-3802-4CD5-B567-B8E0B6F06424}" srcOrd="0" destOrd="0" presId="urn:microsoft.com/office/officeart/2005/8/layout/vList5"/>
    <dgm:cxn modelId="{9A209708-81CC-4274-9382-3DB0773976A3}" type="presParOf" srcId="{F70CC823-FCE6-42A6-9C0B-17FFAECDB67C}" destId="{E58591B0-5849-41A6-A424-D85E5FF90B11}" srcOrd="1" destOrd="0" presId="urn:microsoft.com/office/officeart/2005/8/layout/vList5"/>
    <dgm:cxn modelId="{B015798B-1A15-47B0-9213-5138D1A30F8A}" type="presParOf" srcId="{5F7FAB2C-B05C-4851-83F3-160F153124DA}" destId="{0F473153-7451-42C3-9077-2B663886049B}" srcOrd="5" destOrd="0" presId="urn:microsoft.com/office/officeart/2005/8/layout/vList5"/>
    <dgm:cxn modelId="{D1AC4BDD-7932-49ED-8D3A-26614A70A76D}" type="presParOf" srcId="{5F7FAB2C-B05C-4851-83F3-160F153124DA}" destId="{717AC138-4F8B-43A9-8C78-3C48C1F82C52}" srcOrd="6" destOrd="0" presId="urn:microsoft.com/office/officeart/2005/8/layout/vList5"/>
    <dgm:cxn modelId="{C50F7640-10FF-4A1C-A5D2-3A6D53C769EB}" type="presParOf" srcId="{717AC138-4F8B-43A9-8C78-3C48C1F82C52}" destId="{D555136C-9490-4BC2-9A66-CDA71023BA07}" srcOrd="0" destOrd="0" presId="urn:microsoft.com/office/officeart/2005/8/layout/vList5"/>
    <dgm:cxn modelId="{95533482-C883-4560-AADC-366CCFB05DD3}" type="presParOf" srcId="{717AC138-4F8B-43A9-8C78-3C48C1F82C52}" destId="{7B99D64D-EDAF-48A2-BC9C-C9AB1A6A0E7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E33B7-C50F-47B5-A86D-96CC3FC873DC}">
      <dsp:nvSpPr>
        <dsp:cNvPr id="0" name=""/>
        <dsp:cNvSpPr/>
      </dsp:nvSpPr>
      <dsp:spPr>
        <a:xfrm>
          <a:off x="2745419" y="1963606"/>
          <a:ext cx="489487" cy="1399069"/>
        </a:xfrm>
        <a:custGeom>
          <a:avLst/>
          <a:gdLst/>
          <a:ahLst/>
          <a:cxnLst/>
          <a:rect l="0" t="0" r="0" b="0"/>
          <a:pathLst>
            <a:path>
              <a:moveTo>
                <a:pt x="0" y="0"/>
              </a:moveTo>
              <a:lnTo>
                <a:pt x="244743" y="0"/>
              </a:lnTo>
              <a:lnTo>
                <a:pt x="244743" y="1399069"/>
              </a:lnTo>
              <a:lnTo>
                <a:pt x="489487" y="13990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953107" y="2626085"/>
        <a:ext cx="74111" cy="74111"/>
      </dsp:txXfrm>
    </dsp:sp>
    <dsp:sp modelId="{9653ECD4-D0EF-402A-9605-1B5A20C96787}">
      <dsp:nvSpPr>
        <dsp:cNvPr id="0" name=""/>
        <dsp:cNvSpPr/>
      </dsp:nvSpPr>
      <dsp:spPr>
        <a:xfrm>
          <a:off x="2745419" y="1963606"/>
          <a:ext cx="489487" cy="466356"/>
        </a:xfrm>
        <a:custGeom>
          <a:avLst/>
          <a:gdLst/>
          <a:ahLst/>
          <a:cxnLst/>
          <a:rect l="0" t="0" r="0" b="0"/>
          <a:pathLst>
            <a:path>
              <a:moveTo>
                <a:pt x="0" y="0"/>
              </a:moveTo>
              <a:lnTo>
                <a:pt x="244743" y="0"/>
              </a:lnTo>
              <a:lnTo>
                <a:pt x="244743" y="466356"/>
              </a:lnTo>
              <a:lnTo>
                <a:pt x="489487" y="466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973261" y="2179882"/>
        <a:ext cx="33804" cy="33804"/>
      </dsp:txXfrm>
    </dsp:sp>
    <dsp:sp modelId="{CC30DFBA-C1D2-451E-B38E-D95A28F999E2}">
      <dsp:nvSpPr>
        <dsp:cNvPr id="0" name=""/>
        <dsp:cNvSpPr/>
      </dsp:nvSpPr>
      <dsp:spPr>
        <a:xfrm>
          <a:off x="2745419" y="1497249"/>
          <a:ext cx="489487" cy="466356"/>
        </a:xfrm>
        <a:custGeom>
          <a:avLst/>
          <a:gdLst/>
          <a:ahLst/>
          <a:cxnLst/>
          <a:rect l="0" t="0" r="0" b="0"/>
          <a:pathLst>
            <a:path>
              <a:moveTo>
                <a:pt x="0" y="466356"/>
              </a:moveTo>
              <a:lnTo>
                <a:pt x="244743" y="466356"/>
              </a:lnTo>
              <a:lnTo>
                <a:pt x="244743" y="0"/>
              </a:lnTo>
              <a:lnTo>
                <a:pt x="4894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973261" y="1713526"/>
        <a:ext cx="33804" cy="33804"/>
      </dsp:txXfrm>
    </dsp:sp>
    <dsp:sp modelId="{781DF295-B8BF-4F0B-BAB3-46D1EEE3983B}">
      <dsp:nvSpPr>
        <dsp:cNvPr id="0" name=""/>
        <dsp:cNvSpPr/>
      </dsp:nvSpPr>
      <dsp:spPr>
        <a:xfrm>
          <a:off x="2745419" y="564536"/>
          <a:ext cx="489487" cy="1399069"/>
        </a:xfrm>
        <a:custGeom>
          <a:avLst/>
          <a:gdLst/>
          <a:ahLst/>
          <a:cxnLst/>
          <a:rect l="0" t="0" r="0" b="0"/>
          <a:pathLst>
            <a:path>
              <a:moveTo>
                <a:pt x="0" y="1399069"/>
              </a:moveTo>
              <a:lnTo>
                <a:pt x="244743" y="1399069"/>
              </a:lnTo>
              <a:lnTo>
                <a:pt x="244743" y="0"/>
              </a:lnTo>
              <a:lnTo>
                <a:pt x="48948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dirty="0"/>
        </a:p>
      </dsp:txBody>
      <dsp:txXfrm>
        <a:off x="2953107" y="1227016"/>
        <a:ext cx="74111" cy="74111"/>
      </dsp:txXfrm>
    </dsp:sp>
    <dsp:sp modelId="{2FCC3473-F8F6-4211-B6EC-EA631FAAEFF3}">
      <dsp:nvSpPr>
        <dsp:cNvPr id="0" name=""/>
        <dsp:cNvSpPr/>
      </dsp:nvSpPr>
      <dsp:spPr>
        <a:xfrm rot="16200000">
          <a:off x="408727" y="1590521"/>
          <a:ext cx="3927213" cy="746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2500" kern="1200" dirty="0"/>
            <a:t>CONSEJO DE ADMINISTRACIÓN</a:t>
          </a:r>
        </a:p>
      </dsp:txBody>
      <dsp:txXfrm>
        <a:off x="408727" y="1590521"/>
        <a:ext cx="3927213" cy="746170"/>
      </dsp:txXfrm>
    </dsp:sp>
    <dsp:sp modelId="{D9CD1C72-D5D6-42F5-A973-75CD8E5A46A9}">
      <dsp:nvSpPr>
        <dsp:cNvPr id="0" name=""/>
        <dsp:cNvSpPr/>
      </dsp:nvSpPr>
      <dsp:spPr>
        <a:xfrm>
          <a:off x="3234907" y="191451"/>
          <a:ext cx="2447439" cy="746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COMITÉ DE ADMON DE RIESGO</a:t>
          </a:r>
        </a:p>
      </dsp:txBody>
      <dsp:txXfrm>
        <a:off x="3234907" y="191451"/>
        <a:ext cx="2447439" cy="746170"/>
      </dsp:txXfrm>
    </dsp:sp>
    <dsp:sp modelId="{AC48597D-AC9F-45CD-A6CA-01DBBF8C03A3}">
      <dsp:nvSpPr>
        <dsp:cNvPr id="0" name=""/>
        <dsp:cNvSpPr/>
      </dsp:nvSpPr>
      <dsp:spPr>
        <a:xfrm>
          <a:off x="3234907" y="1124164"/>
          <a:ext cx="2447439" cy="746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COMITÉ DE VIGILANCIA</a:t>
          </a:r>
        </a:p>
      </dsp:txBody>
      <dsp:txXfrm>
        <a:off x="3234907" y="1124164"/>
        <a:ext cx="2447439" cy="746170"/>
      </dsp:txXfrm>
    </dsp:sp>
    <dsp:sp modelId="{5E42393C-C277-4321-9246-86BCB405E70D}">
      <dsp:nvSpPr>
        <dsp:cNvPr id="0" name=""/>
        <dsp:cNvSpPr/>
      </dsp:nvSpPr>
      <dsp:spPr>
        <a:xfrm>
          <a:off x="3234907" y="2056877"/>
          <a:ext cx="2447439" cy="746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COMITÉ DE AUDITORÍA INTERNA</a:t>
          </a:r>
        </a:p>
      </dsp:txBody>
      <dsp:txXfrm>
        <a:off x="3234907" y="2056877"/>
        <a:ext cx="2447439" cy="746170"/>
      </dsp:txXfrm>
    </dsp:sp>
    <dsp:sp modelId="{E3F547EA-B840-4D26-B3C6-2E74048434C5}">
      <dsp:nvSpPr>
        <dsp:cNvPr id="0" name=""/>
        <dsp:cNvSpPr/>
      </dsp:nvSpPr>
      <dsp:spPr>
        <a:xfrm>
          <a:off x="3234907" y="2989590"/>
          <a:ext cx="2447439" cy="7461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COMITÉ DE PRACTICAS SOCIETARIAS</a:t>
          </a:r>
        </a:p>
      </dsp:txBody>
      <dsp:txXfrm>
        <a:off x="3234907" y="2989590"/>
        <a:ext cx="2447439" cy="746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5133-5539-473F-BEAF-E18F13E5A0C5}">
      <dsp:nvSpPr>
        <dsp:cNvPr id="0" name=""/>
        <dsp:cNvSpPr/>
      </dsp:nvSpPr>
      <dsp:spPr>
        <a:xfrm rot="5400000">
          <a:off x="-88165" y="91021"/>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I</a:t>
          </a:r>
        </a:p>
      </dsp:txBody>
      <dsp:txXfrm rot="-5400000">
        <a:off x="1" y="208575"/>
        <a:ext cx="411437" cy="176331"/>
      </dsp:txXfrm>
    </dsp:sp>
    <dsp:sp modelId="{33D8189B-C9C6-4996-BB36-868C863D021F}">
      <dsp:nvSpPr>
        <dsp:cNvPr id="0" name=""/>
        <dsp:cNvSpPr/>
      </dsp:nvSpPr>
      <dsp:spPr>
        <a:xfrm rot="5400000">
          <a:off x="2736315" y="-2322021"/>
          <a:ext cx="382250"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DISPOSICIONES PRELIMINARES</a:t>
          </a:r>
        </a:p>
      </dsp:txBody>
      <dsp:txXfrm rot="-5400000">
        <a:off x="411438" y="21516"/>
        <a:ext cx="5013345" cy="344930"/>
      </dsp:txXfrm>
    </dsp:sp>
    <dsp:sp modelId="{759A95B2-0605-4CF8-8E9B-6870B09F6366}">
      <dsp:nvSpPr>
        <dsp:cNvPr id="0" name=""/>
        <dsp:cNvSpPr/>
      </dsp:nvSpPr>
      <dsp:spPr>
        <a:xfrm rot="5400000">
          <a:off x="-88165" y="612744"/>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II</a:t>
          </a:r>
        </a:p>
      </dsp:txBody>
      <dsp:txXfrm rot="-5400000">
        <a:off x="1" y="730298"/>
        <a:ext cx="411437" cy="176331"/>
      </dsp:txXfrm>
    </dsp:sp>
    <dsp:sp modelId="{499B3903-2173-4DC1-9D7E-164680BA48E7}">
      <dsp:nvSpPr>
        <dsp:cNvPr id="0" name=""/>
        <dsp:cNvSpPr/>
      </dsp:nvSpPr>
      <dsp:spPr>
        <a:xfrm rot="5400000">
          <a:off x="2736415" y="-1800398"/>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 LAS AUTORIDADES (UEAF)</a:t>
          </a:r>
        </a:p>
      </dsp:txBody>
      <dsp:txXfrm rot="-5400000">
        <a:off x="411437" y="543230"/>
        <a:ext cx="5013355" cy="344749"/>
      </dsp:txXfrm>
    </dsp:sp>
    <dsp:sp modelId="{9ECC8B2C-9C67-4064-9B1B-55AB9C08FC99}">
      <dsp:nvSpPr>
        <dsp:cNvPr id="0" name=""/>
        <dsp:cNvSpPr/>
      </dsp:nvSpPr>
      <dsp:spPr>
        <a:xfrm rot="5400000">
          <a:off x="-88165" y="1134467"/>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III</a:t>
          </a:r>
        </a:p>
      </dsp:txBody>
      <dsp:txXfrm rot="-5400000">
        <a:off x="1" y="1252021"/>
        <a:ext cx="411437" cy="176331"/>
      </dsp:txXfrm>
    </dsp:sp>
    <dsp:sp modelId="{13F41302-DDD0-45EA-9119-059B84262E10}">
      <dsp:nvSpPr>
        <dsp:cNvPr id="0" name=""/>
        <dsp:cNvSpPr/>
      </dsp:nvSpPr>
      <dsp:spPr>
        <a:xfrm rot="5400000">
          <a:off x="2736415" y="-1278676"/>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b="1" kern="1200" dirty="0">
              <a:latin typeface="Helvetica LT Std" pitchFamily="34" charset="0"/>
            </a:rPr>
            <a:t>DE LAS ENTIDADES FINANCIERAS Y DE LAS ACTIVIDADES VULNERABLES</a:t>
          </a:r>
        </a:p>
      </dsp:txBody>
      <dsp:txXfrm rot="-5400000">
        <a:off x="411437" y="1064952"/>
        <a:ext cx="5013355" cy="344749"/>
      </dsp:txXfrm>
    </dsp:sp>
    <dsp:sp modelId="{057673AC-EC9C-4C68-89F4-9AC0DEF938F0}">
      <dsp:nvSpPr>
        <dsp:cNvPr id="0" name=""/>
        <dsp:cNvSpPr/>
      </dsp:nvSpPr>
      <dsp:spPr>
        <a:xfrm rot="5400000">
          <a:off x="-88165" y="1656189"/>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IV</a:t>
          </a:r>
        </a:p>
      </dsp:txBody>
      <dsp:txXfrm rot="-5400000">
        <a:off x="1" y="1773743"/>
        <a:ext cx="411437" cy="176331"/>
      </dsp:txXfrm>
    </dsp:sp>
    <dsp:sp modelId="{5936FAD9-E794-4050-8D65-ED525EE3AE45}">
      <dsp:nvSpPr>
        <dsp:cNvPr id="0" name=""/>
        <dsp:cNvSpPr/>
      </dsp:nvSpPr>
      <dsp:spPr>
        <a:xfrm rot="5400000">
          <a:off x="2736415" y="-756953"/>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DEL USO DEL EFECTIVO Y METALES</a:t>
          </a:r>
        </a:p>
      </dsp:txBody>
      <dsp:txXfrm rot="-5400000">
        <a:off x="411437" y="1586675"/>
        <a:ext cx="5013355" cy="344749"/>
      </dsp:txXfrm>
    </dsp:sp>
    <dsp:sp modelId="{CC76E50B-0A23-4357-85E1-8D8ED50434E1}">
      <dsp:nvSpPr>
        <dsp:cNvPr id="0" name=""/>
        <dsp:cNvSpPr/>
      </dsp:nvSpPr>
      <dsp:spPr>
        <a:xfrm rot="5400000">
          <a:off x="-88165" y="2177912"/>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V</a:t>
          </a:r>
        </a:p>
      </dsp:txBody>
      <dsp:txXfrm rot="-5400000">
        <a:off x="1" y="2295466"/>
        <a:ext cx="411437" cy="176331"/>
      </dsp:txXfrm>
    </dsp:sp>
    <dsp:sp modelId="{6C7E161A-EB8A-46DF-8840-61234C3CBD9B}">
      <dsp:nvSpPr>
        <dsp:cNvPr id="0" name=""/>
        <dsp:cNvSpPr/>
      </dsp:nvSpPr>
      <dsp:spPr>
        <a:xfrm rot="5400000">
          <a:off x="2736415" y="-235230"/>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 LAS VISITAS DE VERIFICACIÓN</a:t>
          </a:r>
        </a:p>
      </dsp:txBody>
      <dsp:txXfrm rot="-5400000">
        <a:off x="411437" y="2108398"/>
        <a:ext cx="5013355" cy="344749"/>
      </dsp:txXfrm>
    </dsp:sp>
    <dsp:sp modelId="{8820AAC0-4F00-4827-98C1-99A80C81739D}">
      <dsp:nvSpPr>
        <dsp:cNvPr id="0" name=""/>
        <dsp:cNvSpPr/>
      </dsp:nvSpPr>
      <dsp:spPr>
        <a:xfrm rot="5400000">
          <a:off x="-88165" y="2699635"/>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VI</a:t>
          </a:r>
          <a:endParaRPr lang="es-MX" sz="1600" kern="1200" dirty="0">
            <a:latin typeface="Helvetica LT Std" pitchFamily="34" charset="0"/>
          </a:endParaRPr>
        </a:p>
      </dsp:txBody>
      <dsp:txXfrm rot="-5400000">
        <a:off x="1" y="2817189"/>
        <a:ext cx="411437" cy="176331"/>
      </dsp:txXfrm>
    </dsp:sp>
    <dsp:sp modelId="{1F7485C6-524F-48CA-B678-022E67275C6C}">
      <dsp:nvSpPr>
        <dsp:cNvPr id="0" name=""/>
        <dsp:cNvSpPr/>
      </dsp:nvSpPr>
      <dsp:spPr>
        <a:xfrm rot="5400000">
          <a:off x="2736415" y="286492"/>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 LA RESERVA Y MANEJO DE INFORMACIÓN</a:t>
          </a:r>
        </a:p>
      </dsp:txBody>
      <dsp:txXfrm rot="-5400000">
        <a:off x="411437" y="2630120"/>
        <a:ext cx="5013355" cy="344749"/>
      </dsp:txXfrm>
    </dsp:sp>
    <dsp:sp modelId="{C0B617CB-1C8E-4ADF-9DFF-BABB9CB71680}">
      <dsp:nvSpPr>
        <dsp:cNvPr id="0" name=""/>
        <dsp:cNvSpPr/>
      </dsp:nvSpPr>
      <dsp:spPr>
        <a:xfrm rot="5400000">
          <a:off x="-88165" y="3221358"/>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Helvetica LT Std" pitchFamily="34" charset="0"/>
            </a:rPr>
            <a:t>VII</a:t>
          </a:r>
          <a:endParaRPr lang="es-MX" sz="1400" kern="1200" dirty="0">
            <a:latin typeface="Helvetica LT Std" pitchFamily="34" charset="0"/>
          </a:endParaRPr>
        </a:p>
      </dsp:txBody>
      <dsp:txXfrm rot="-5400000">
        <a:off x="1" y="3338912"/>
        <a:ext cx="411437" cy="176331"/>
      </dsp:txXfrm>
    </dsp:sp>
    <dsp:sp modelId="{0C304557-4282-46D9-A2BB-262297882A10}">
      <dsp:nvSpPr>
        <dsp:cNvPr id="0" name=""/>
        <dsp:cNvSpPr/>
      </dsp:nvSpPr>
      <dsp:spPr>
        <a:xfrm rot="5400000">
          <a:off x="2736415" y="808214"/>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 LAS SANCIONES ADMINISTRATIVAS</a:t>
          </a:r>
        </a:p>
      </dsp:txBody>
      <dsp:txXfrm rot="-5400000">
        <a:off x="411437" y="3151842"/>
        <a:ext cx="5013355" cy="344749"/>
      </dsp:txXfrm>
    </dsp:sp>
    <dsp:sp modelId="{11C89C01-851F-478F-AFC4-249DDCB2A150}">
      <dsp:nvSpPr>
        <dsp:cNvPr id="0" name=""/>
        <dsp:cNvSpPr/>
      </dsp:nvSpPr>
      <dsp:spPr>
        <a:xfrm rot="5400000">
          <a:off x="-88165" y="3743080"/>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Helvetica LT Std" pitchFamily="34" charset="0"/>
            </a:rPr>
            <a:t>VIII</a:t>
          </a:r>
        </a:p>
      </dsp:txBody>
      <dsp:txXfrm rot="-5400000">
        <a:off x="1" y="3860634"/>
        <a:ext cx="411437" cy="176331"/>
      </dsp:txXfrm>
    </dsp:sp>
    <dsp:sp modelId="{65F9E11C-1DCA-4E54-8A8D-B1BA8B96EC13}">
      <dsp:nvSpPr>
        <dsp:cNvPr id="0" name=""/>
        <dsp:cNvSpPr/>
      </dsp:nvSpPr>
      <dsp:spPr>
        <a:xfrm rot="5400000">
          <a:off x="2736415" y="1329937"/>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DE  LOS DELITOS</a:t>
          </a:r>
        </a:p>
      </dsp:txBody>
      <dsp:txXfrm rot="-5400000">
        <a:off x="411437" y="3673565"/>
        <a:ext cx="5013355" cy="344749"/>
      </dsp:txXfrm>
    </dsp:sp>
    <dsp:sp modelId="{2A6515AC-2982-4E3B-BCBD-D8DB532E492B}">
      <dsp:nvSpPr>
        <dsp:cNvPr id="0" name=""/>
        <dsp:cNvSpPr/>
      </dsp:nvSpPr>
      <dsp:spPr>
        <a:xfrm rot="5400000">
          <a:off x="-88165" y="4264803"/>
          <a:ext cx="587768" cy="41143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Helvetica LT Std" pitchFamily="34" charset="0"/>
            </a:rPr>
            <a:t>TR</a:t>
          </a:r>
        </a:p>
      </dsp:txBody>
      <dsp:txXfrm rot="-5400000">
        <a:off x="1" y="4382357"/>
        <a:ext cx="411437" cy="176331"/>
      </dsp:txXfrm>
    </dsp:sp>
    <dsp:sp modelId="{F04C9C92-A032-4939-8CC7-A3664C57742E}">
      <dsp:nvSpPr>
        <dsp:cNvPr id="0" name=""/>
        <dsp:cNvSpPr/>
      </dsp:nvSpPr>
      <dsp:spPr>
        <a:xfrm rot="5400000">
          <a:off x="2736415" y="1851660"/>
          <a:ext cx="382049" cy="5032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Helvetica LT Std" pitchFamily="34" charset="0"/>
            </a:rPr>
            <a:t>TRANSITORIOS</a:t>
          </a:r>
        </a:p>
      </dsp:txBody>
      <dsp:txXfrm rot="-5400000">
        <a:off x="411437" y="4195288"/>
        <a:ext cx="5013355" cy="344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5B53-6FD2-4AFA-86E6-087F6327002D}">
      <dsp:nvSpPr>
        <dsp:cNvPr id="0" name=""/>
        <dsp:cNvSpPr/>
      </dsp:nvSpPr>
      <dsp:spPr>
        <a:xfrm rot="5400000">
          <a:off x="1114065" y="-241075"/>
          <a:ext cx="721864" cy="13882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Helvetica LT Std" pitchFamily="34" charset="0"/>
            </a:rPr>
            <a:t>DE LAS ENTIDADES FINANCIERAS</a:t>
          </a:r>
        </a:p>
      </dsp:txBody>
      <dsp:txXfrm rot="-5400000">
        <a:off x="780881" y="127347"/>
        <a:ext cx="1352994" cy="651388"/>
      </dsp:txXfrm>
    </dsp:sp>
    <dsp:sp modelId="{ABF19319-D937-47DD-9946-CF9CCD1B851B}">
      <dsp:nvSpPr>
        <dsp:cNvPr id="0" name=""/>
        <dsp:cNvSpPr/>
      </dsp:nvSpPr>
      <dsp:spPr>
        <a:xfrm>
          <a:off x="0" y="1876"/>
          <a:ext cx="780881" cy="902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Helvetica LT Std" pitchFamily="34" charset="0"/>
            </a:rPr>
            <a:t>SECCIÓN</a:t>
          </a:r>
        </a:p>
        <a:p>
          <a:pPr marL="0" lvl="0" indent="0" algn="ctr" defTabSz="444500">
            <a:lnSpc>
              <a:spcPct val="90000"/>
            </a:lnSpc>
            <a:spcBef>
              <a:spcPct val="0"/>
            </a:spcBef>
            <a:spcAft>
              <a:spcPct val="35000"/>
            </a:spcAft>
            <a:buNone/>
          </a:pPr>
          <a:r>
            <a:rPr lang="es-MX" sz="1000" kern="1200" dirty="0">
              <a:latin typeface="Helvetica LT Std" pitchFamily="34" charset="0"/>
            </a:rPr>
            <a:t>PRIMERA</a:t>
          </a:r>
        </a:p>
      </dsp:txBody>
      <dsp:txXfrm>
        <a:off x="38119" y="39995"/>
        <a:ext cx="704643" cy="826092"/>
      </dsp:txXfrm>
    </dsp:sp>
    <dsp:sp modelId="{1D79BF84-8D26-44F6-8EA4-EFF1D7B81C7F}">
      <dsp:nvSpPr>
        <dsp:cNvPr id="0" name=""/>
        <dsp:cNvSpPr/>
      </dsp:nvSpPr>
      <dsp:spPr>
        <a:xfrm rot="5400000">
          <a:off x="1114065" y="621855"/>
          <a:ext cx="721864" cy="13882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Helvetica LT Std" pitchFamily="34" charset="0"/>
            </a:rPr>
            <a:t>DE LAS ACTIVIDADES VULNERABLES</a:t>
          </a:r>
        </a:p>
      </dsp:txBody>
      <dsp:txXfrm rot="-5400000">
        <a:off x="780881" y="990277"/>
        <a:ext cx="1352994" cy="651388"/>
      </dsp:txXfrm>
    </dsp:sp>
    <dsp:sp modelId="{B8AA3DCD-1503-41A2-8F6A-DC54CE5B50EF}">
      <dsp:nvSpPr>
        <dsp:cNvPr id="0" name=""/>
        <dsp:cNvSpPr/>
      </dsp:nvSpPr>
      <dsp:spPr>
        <a:xfrm>
          <a:off x="0" y="949322"/>
          <a:ext cx="780881" cy="902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Helvetica LT Std" pitchFamily="34" charset="0"/>
            </a:rPr>
            <a:t>SECCIÓN SEGUNDA</a:t>
          </a:r>
        </a:p>
      </dsp:txBody>
      <dsp:txXfrm>
        <a:off x="38119" y="987441"/>
        <a:ext cx="704643" cy="826092"/>
      </dsp:txXfrm>
    </dsp:sp>
    <dsp:sp modelId="{E58591B0-5849-41A6-A424-D85E5FF90B11}">
      <dsp:nvSpPr>
        <dsp:cNvPr id="0" name=""/>
        <dsp:cNvSpPr/>
      </dsp:nvSpPr>
      <dsp:spPr>
        <a:xfrm rot="5400000">
          <a:off x="1114065" y="1653817"/>
          <a:ext cx="721864" cy="13882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Helvetica LT Std" pitchFamily="34" charset="0"/>
            </a:rPr>
            <a:t>PLAZOS Y FORMAS PARA PRESENTAR AVISOS</a:t>
          </a:r>
        </a:p>
      </dsp:txBody>
      <dsp:txXfrm rot="-5400000">
        <a:off x="780881" y="2022239"/>
        <a:ext cx="1352994" cy="651388"/>
      </dsp:txXfrm>
    </dsp:sp>
    <dsp:sp modelId="{2B741C45-3802-4CD5-B567-B8E0B6F06424}">
      <dsp:nvSpPr>
        <dsp:cNvPr id="0" name=""/>
        <dsp:cNvSpPr/>
      </dsp:nvSpPr>
      <dsp:spPr>
        <a:xfrm>
          <a:off x="0" y="1896769"/>
          <a:ext cx="780881" cy="902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Helvetica LT Std" pitchFamily="34" charset="0"/>
            </a:rPr>
            <a:t>SECCIÓN</a:t>
          </a:r>
        </a:p>
        <a:p>
          <a:pPr marL="0" lvl="0" indent="0" algn="ctr" defTabSz="444500">
            <a:lnSpc>
              <a:spcPct val="90000"/>
            </a:lnSpc>
            <a:spcBef>
              <a:spcPct val="0"/>
            </a:spcBef>
            <a:spcAft>
              <a:spcPct val="35000"/>
            </a:spcAft>
            <a:buNone/>
          </a:pPr>
          <a:r>
            <a:rPr lang="es-MX" sz="1000" kern="1200" dirty="0">
              <a:latin typeface="Helvetica LT Std" pitchFamily="34" charset="0"/>
            </a:rPr>
            <a:t>TERCERA</a:t>
          </a:r>
        </a:p>
      </dsp:txBody>
      <dsp:txXfrm>
        <a:off x="38119" y="1934888"/>
        <a:ext cx="704643" cy="826092"/>
      </dsp:txXfrm>
    </dsp:sp>
    <dsp:sp modelId="{7B99D64D-EDAF-48A2-BC9C-C9AB1A6A0E7F}">
      <dsp:nvSpPr>
        <dsp:cNvPr id="0" name=""/>
        <dsp:cNvSpPr/>
      </dsp:nvSpPr>
      <dsp:spPr>
        <a:xfrm rot="5400000">
          <a:off x="1114065" y="2601264"/>
          <a:ext cx="721864" cy="13882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MX" sz="1100" kern="1200" dirty="0">
              <a:latin typeface="Helvetica LT Std" pitchFamily="34" charset="0"/>
            </a:rPr>
            <a:t>AVISOS POR CONDUCTO DE ENTIDADES COLEGIADAS</a:t>
          </a:r>
        </a:p>
      </dsp:txBody>
      <dsp:txXfrm rot="-5400000">
        <a:off x="780881" y="2969686"/>
        <a:ext cx="1352994" cy="651388"/>
      </dsp:txXfrm>
    </dsp:sp>
    <dsp:sp modelId="{D555136C-9490-4BC2-9A66-CDA71023BA07}">
      <dsp:nvSpPr>
        <dsp:cNvPr id="0" name=""/>
        <dsp:cNvSpPr/>
      </dsp:nvSpPr>
      <dsp:spPr>
        <a:xfrm>
          <a:off x="0" y="2844215"/>
          <a:ext cx="780881" cy="902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Helvetica LT Std" pitchFamily="34" charset="0"/>
            </a:rPr>
            <a:t>SECCIÓN</a:t>
          </a:r>
        </a:p>
        <a:p>
          <a:pPr marL="0" lvl="0" indent="0" algn="ctr" defTabSz="444500">
            <a:lnSpc>
              <a:spcPct val="90000"/>
            </a:lnSpc>
            <a:spcBef>
              <a:spcPct val="0"/>
            </a:spcBef>
            <a:spcAft>
              <a:spcPct val="35000"/>
            </a:spcAft>
            <a:buNone/>
          </a:pPr>
          <a:r>
            <a:rPr lang="es-MX" sz="1000" kern="1200" dirty="0">
              <a:latin typeface="Helvetica LT Std" pitchFamily="34" charset="0"/>
            </a:rPr>
            <a:t>CUARTA</a:t>
          </a:r>
        </a:p>
      </dsp:txBody>
      <dsp:txXfrm>
        <a:off x="38119" y="2882334"/>
        <a:ext cx="704643" cy="8260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425FFF-3B43-4699-90EF-8D593C66EE0B}" type="datetimeFigureOut">
              <a:rPr lang="es-MX" smtClean="0"/>
              <a:t>18/01/2021</a:t>
            </a:fld>
            <a:endParaRPr lang="es-MX"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94499-22EB-41F5-B480-E959370E894E}" type="slidenum">
              <a:rPr lang="es-MX" smtClean="0"/>
              <a:t>‹Nº›</a:t>
            </a:fld>
            <a:endParaRPr lang="es-MX" dirty="0"/>
          </a:p>
        </p:txBody>
      </p:sp>
    </p:spTree>
    <p:extLst>
      <p:ext uri="{BB962C8B-B14F-4D97-AF65-F5344CB8AC3E}">
        <p14:creationId xmlns:p14="http://schemas.microsoft.com/office/powerpoint/2010/main" val="1616664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95FB9-DA9A-48CE-9BDA-12370C4A4EB6}" type="datetimeFigureOut">
              <a:rPr lang="es-MX" smtClean="0"/>
              <a:t>18/01/2021</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BF40D-9C0D-4F55-AB94-70A275AA0E96}" type="slidenum">
              <a:rPr lang="es-MX" smtClean="0"/>
              <a:t>‹Nº›</a:t>
            </a:fld>
            <a:endParaRPr lang="es-MX" dirty="0"/>
          </a:p>
        </p:txBody>
      </p:sp>
    </p:spTree>
    <p:extLst>
      <p:ext uri="{BB962C8B-B14F-4D97-AF65-F5344CB8AC3E}">
        <p14:creationId xmlns:p14="http://schemas.microsoft.com/office/powerpoint/2010/main" val="40876346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3BF40D-9C0D-4F55-AB94-70A275AA0E96}" type="slidenum">
              <a:rPr lang="es-MX" smtClean="0"/>
              <a:t>1</a:t>
            </a:fld>
            <a:endParaRPr lang="es-MX" dirty="0"/>
          </a:p>
        </p:txBody>
      </p:sp>
    </p:spTree>
    <p:extLst>
      <p:ext uri="{BB962C8B-B14F-4D97-AF65-F5344CB8AC3E}">
        <p14:creationId xmlns:p14="http://schemas.microsoft.com/office/powerpoint/2010/main" val="75058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13BF40D-9C0D-4F55-AB94-70A275AA0E96}" type="slidenum">
              <a:rPr lang="es-MX" smtClean="0"/>
              <a:t>2</a:t>
            </a:fld>
            <a:endParaRPr lang="es-MX" dirty="0"/>
          </a:p>
        </p:txBody>
      </p:sp>
    </p:spTree>
    <p:extLst>
      <p:ext uri="{BB962C8B-B14F-4D97-AF65-F5344CB8AC3E}">
        <p14:creationId xmlns:p14="http://schemas.microsoft.com/office/powerpoint/2010/main" val="330654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BAE2CB1-4DEB-4669-8403-92CB9ACE269A}" type="slidenum">
              <a:rPr lang="es-MX" smtClean="0"/>
              <a:t>18</a:t>
            </a:fld>
            <a:endParaRPr lang="es-MX" dirty="0"/>
          </a:p>
        </p:txBody>
      </p:sp>
    </p:spTree>
    <p:extLst>
      <p:ext uri="{BB962C8B-B14F-4D97-AF65-F5344CB8AC3E}">
        <p14:creationId xmlns:p14="http://schemas.microsoft.com/office/powerpoint/2010/main" val="77933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BAE2CB1-4DEB-4669-8403-92CB9ACE269A}" type="slidenum">
              <a:rPr lang="es-MX" smtClean="0"/>
              <a:t>19</a:t>
            </a:fld>
            <a:endParaRPr lang="es-MX" dirty="0"/>
          </a:p>
        </p:txBody>
      </p:sp>
    </p:spTree>
    <p:extLst>
      <p:ext uri="{BB962C8B-B14F-4D97-AF65-F5344CB8AC3E}">
        <p14:creationId xmlns:p14="http://schemas.microsoft.com/office/powerpoint/2010/main" val="2874237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94895" y="1505593"/>
            <a:ext cx="3479110" cy="1394448"/>
          </a:xfrm>
          <a:prstGeom prst="rect">
            <a:avLst/>
          </a:prstGeom>
        </p:spPr>
        <p:txBody>
          <a:bodyPr anchor="t">
            <a:normAutofit/>
          </a:bodyPr>
          <a:lstStyle>
            <a:lvl1pPr algn="ctr">
              <a:defRPr sz="3200" b="1">
                <a:latin typeface="Century Gothic"/>
                <a:cs typeface="Century Gothic"/>
              </a:defRPr>
            </a:lvl1pPr>
          </a:lstStyle>
          <a:p>
            <a:r>
              <a:rPr lang="es-ES_tradnl" dirty="0"/>
              <a:t>T</a:t>
            </a:r>
            <a:r>
              <a:rPr lang="en-US" dirty="0" err="1"/>
              <a:t>í</a:t>
            </a:r>
            <a:r>
              <a:rPr lang="es-ES_tradnl" dirty="0" err="1"/>
              <a:t>tulo</a:t>
            </a:r>
            <a:r>
              <a:rPr lang="es-ES_tradnl" dirty="0"/>
              <a:t> del Curso </a:t>
            </a:r>
            <a:endParaRPr lang="en-US" dirty="0"/>
          </a:p>
        </p:txBody>
      </p:sp>
      <p:sp>
        <p:nvSpPr>
          <p:cNvPr id="3" name="Subtitle 2"/>
          <p:cNvSpPr>
            <a:spLocks noGrp="1"/>
          </p:cNvSpPr>
          <p:nvPr>
            <p:ph type="subTitle" idx="1" hasCustomPrompt="1"/>
          </p:nvPr>
        </p:nvSpPr>
        <p:spPr>
          <a:xfrm>
            <a:off x="475282" y="3768734"/>
            <a:ext cx="3479110" cy="506073"/>
          </a:xfrm>
          <a:prstGeom prst="rect">
            <a:avLst/>
          </a:prstGeom>
        </p:spPr>
        <p:txBody>
          <a:bodyPr>
            <a:noAutofit/>
          </a:bodyPr>
          <a:lstStyle>
            <a:lvl1pPr marL="0" indent="0" algn="l">
              <a:buNone/>
              <a:defRPr sz="2000">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Nombre del Expositor</a:t>
            </a:r>
            <a:endParaRPr lang="en-US" dirty="0"/>
          </a:p>
        </p:txBody>
      </p:sp>
      <p:pic>
        <p:nvPicPr>
          <p:cNvPr id="9" name="Picture 8" descr="logo_porta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290" y="1408010"/>
            <a:ext cx="4574661" cy="1744754"/>
          </a:xfrm>
          <a:prstGeom prst="rect">
            <a:avLst/>
          </a:prstGeom>
        </p:spPr>
      </p:pic>
    </p:spTree>
    <p:extLst>
      <p:ext uri="{BB962C8B-B14F-4D97-AF65-F5344CB8AC3E}">
        <p14:creationId xmlns:p14="http://schemas.microsoft.com/office/powerpoint/2010/main" val="398081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75F503D-69FF-4E7F-BAFB-E28CEB8D6AC6}"/>
              </a:ext>
            </a:extLst>
          </p:cNvPr>
          <p:cNvSpPr>
            <a:spLocks noGrp="1"/>
          </p:cNvSpPr>
          <p:nvPr>
            <p:ph sz="quarter" idx="10"/>
          </p:nvPr>
        </p:nvSpPr>
        <p:spPr>
          <a:xfrm>
            <a:off x="682625" y="1761009"/>
            <a:ext cx="7767638" cy="2406650"/>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Título 4">
            <a:extLst>
              <a:ext uri="{FF2B5EF4-FFF2-40B4-BE49-F238E27FC236}">
                <a16:creationId xmlns:a16="http://schemas.microsoft.com/office/drawing/2014/main" id="{A55D40B8-B172-4C66-AB80-A4EB41D24F89}"/>
              </a:ext>
            </a:extLst>
          </p:cNvPr>
          <p:cNvSpPr>
            <a:spLocks noGrp="1"/>
          </p:cNvSpPr>
          <p:nvPr>
            <p:ph type="title"/>
          </p:nvPr>
        </p:nvSpPr>
        <p:spPr>
          <a:xfrm>
            <a:off x="457200" y="609355"/>
            <a:ext cx="8229600" cy="857250"/>
          </a:xfrm>
          <a:prstGeom prst="rect">
            <a:avLst/>
          </a:prstGeom>
        </p:spPr>
        <p:txBody>
          <a:bodyPr/>
          <a:lstStyle/>
          <a:p>
            <a:r>
              <a:rPr lang="es-ES" dirty="0"/>
              <a:t>Haga clic para modificar el estilo de título del patrón</a:t>
            </a:r>
            <a:endParaRPr lang="es-MX" dirty="0"/>
          </a:p>
        </p:txBody>
      </p:sp>
      <p:sp>
        <p:nvSpPr>
          <p:cNvPr id="2" name="Marcador de número de diapositiva 1"/>
          <p:cNvSpPr>
            <a:spLocks noGrp="1"/>
          </p:cNvSpPr>
          <p:nvPr>
            <p:ph type="sldNum" sz="quarter" idx="11"/>
          </p:nvPr>
        </p:nvSpPr>
        <p:spPr/>
        <p:txBody>
          <a:bodyPr/>
          <a:lstStyle/>
          <a:p>
            <a:fld id="{E3DD57F4-BF6A-4134-B1DF-19FD5820C997}" type="slidenum">
              <a:rPr lang="es-MX" smtClean="0"/>
              <a:pPr/>
              <a:t>‹Nº›</a:t>
            </a:fld>
            <a:endParaRPr lang="es-MX" dirty="0"/>
          </a:p>
        </p:txBody>
      </p:sp>
    </p:spTree>
    <p:extLst>
      <p:ext uri="{BB962C8B-B14F-4D97-AF65-F5344CB8AC3E}">
        <p14:creationId xmlns:p14="http://schemas.microsoft.com/office/powerpoint/2010/main" val="420546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O E IMAGEN">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p:txBody>
          <a:bodyPr/>
          <a:lstStyle/>
          <a:p>
            <a:fld id="{E3DD57F4-BF6A-4134-B1DF-19FD5820C997}" type="slidenum">
              <a:rPr lang="es-MX" smtClean="0"/>
              <a:pPr/>
              <a:t>‹Nº›</a:t>
            </a:fld>
            <a:endParaRPr lang="es-MX" dirty="0"/>
          </a:p>
        </p:txBody>
      </p:sp>
      <p:sp>
        <p:nvSpPr>
          <p:cNvPr id="5" name="Marcador de posición de imagen 4"/>
          <p:cNvSpPr>
            <a:spLocks noGrp="1"/>
          </p:cNvSpPr>
          <p:nvPr>
            <p:ph type="pic" sz="quarter" idx="11"/>
          </p:nvPr>
        </p:nvSpPr>
        <p:spPr>
          <a:xfrm>
            <a:off x="4873451" y="864037"/>
            <a:ext cx="3856211" cy="3286125"/>
          </a:xfrm>
          <a:prstGeom prst="rect">
            <a:avLst/>
          </a:prstGeom>
        </p:spPr>
        <p:txBody>
          <a:bodyPr/>
          <a:lstStyle/>
          <a:p>
            <a:endParaRPr lang="es-MX" dirty="0"/>
          </a:p>
        </p:txBody>
      </p:sp>
      <p:sp>
        <p:nvSpPr>
          <p:cNvPr id="7" name="Marcador de texto 6"/>
          <p:cNvSpPr>
            <a:spLocks noGrp="1"/>
          </p:cNvSpPr>
          <p:nvPr>
            <p:ph type="body" sz="quarter" idx="12"/>
          </p:nvPr>
        </p:nvSpPr>
        <p:spPr>
          <a:xfrm>
            <a:off x="542925" y="881325"/>
            <a:ext cx="4008978" cy="3286125"/>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335960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stretch>
            <a:fillRect/>
          </a:stretch>
        </p:blipFill>
        <p:spPr>
          <a:xfrm>
            <a:off x="-20097" y="-130628"/>
            <a:ext cx="9174145" cy="4762918"/>
          </a:xfrm>
          <a:prstGeom prst="rect">
            <a:avLst/>
          </a:prstGeom>
        </p:spPr>
      </p:pic>
      <p:sp>
        <p:nvSpPr>
          <p:cNvPr id="5" name="Marcador de posición de imagen 4"/>
          <p:cNvSpPr>
            <a:spLocks noGrp="1"/>
          </p:cNvSpPr>
          <p:nvPr>
            <p:ph type="pic" sz="quarter" idx="10" hasCustomPrompt="1"/>
          </p:nvPr>
        </p:nvSpPr>
        <p:spPr>
          <a:xfrm>
            <a:off x="526787" y="467275"/>
            <a:ext cx="8080375" cy="3567112"/>
          </a:xfrm>
          <a:prstGeom prst="rect">
            <a:avLst/>
          </a:prstGeom>
        </p:spPr>
        <p:txBody>
          <a:bodyPr/>
          <a:lstStyle>
            <a:lvl1pPr>
              <a:defRPr/>
            </a:lvl1pPr>
          </a:lstStyle>
          <a:p>
            <a:r>
              <a:rPr lang="es-MX" dirty="0"/>
              <a:t>Témplate para colocar imágenes</a:t>
            </a:r>
          </a:p>
        </p:txBody>
      </p:sp>
      <p:sp>
        <p:nvSpPr>
          <p:cNvPr id="2" name="Marcador de número de diapositiva 1"/>
          <p:cNvSpPr>
            <a:spLocks noGrp="1"/>
          </p:cNvSpPr>
          <p:nvPr>
            <p:ph type="sldNum" sz="quarter" idx="11"/>
          </p:nvPr>
        </p:nvSpPr>
        <p:spPr/>
        <p:txBody>
          <a:bodyPr/>
          <a:lstStyle/>
          <a:p>
            <a:fld id="{E3DD57F4-BF6A-4134-B1DF-19FD5820C997}" type="slidenum">
              <a:rPr lang="es-MX" smtClean="0"/>
              <a:pPr/>
              <a:t>‹Nº›</a:t>
            </a:fld>
            <a:endParaRPr lang="es-MX" dirty="0"/>
          </a:p>
        </p:txBody>
      </p:sp>
    </p:spTree>
    <p:extLst>
      <p:ext uri="{BB962C8B-B14F-4D97-AF65-F5344CB8AC3E}">
        <p14:creationId xmlns:p14="http://schemas.microsoft.com/office/powerpoint/2010/main" val="342305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RACIAS">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9EB47E-8178-449B-B77A-654FF621752F}"/>
              </a:ext>
            </a:extLst>
          </p:cNvPr>
          <p:cNvPicPr>
            <a:picLocks noChangeAspect="1"/>
          </p:cNvPicPr>
          <p:nvPr userDrawn="1"/>
        </p:nvPicPr>
        <p:blipFill>
          <a:blip r:embed="rId2"/>
          <a:stretch>
            <a:fillRect/>
          </a:stretch>
        </p:blipFill>
        <p:spPr>
          <a:xfrm>
            <a:off x="-31531" y="-10511"/>
            <a:ext cx="9301377" cy="5225605"/>
          </a:xfrm>
          <a:prstGeom prst="rect">
            <a:avLst/>
          </a:prstGeom>
        </p:spPr>
      </p:pic>
    </p:spTree>
    <p:extLst>
      <p:ext uri="{BB962C8B-B14F-4D97-AF65-F5344CB8AC3E}">
        <p14:creationId xmlns:p14="http://schemas.microsoft.com/office/powerpoint/2010/main" val="23761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ÁCTANOS">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7" cy="5143500"/>
          </a:xfrm>
          <a:prstGeom prst="rect">
            <a:avLst/>
          </a:prstGeom>
        </p:spPr>
      </p:pic>
    </p:spTree>
    <p:extLst>
      <p:ext uri="{BB962C8B-B14F-4D97-AF65-F5344CB8AC3E}">
        <p14:creationId xmlns:p14="http://schemas.microsoft.com/office/powerpoint/2010/main" val="310997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lvl1pPr marL="0" indent="0">
              <a:buNone/>
              <a:defRPr sz="1500">
                <a:latin typeface="Helvetica LT Std"/>
              </a:defRPr>
            </a:lvl1pPr>
            <a:lvl2pPr>
              <a:defRPr>
                <a:latin typeface="Helvetica LT Std"/>
              </a:defRPr>
            </a:lvl2pPr>
            <a:lvl3pPr>
              <a:defRPr>
                <a:latin typeface="Helvetica LT Std"/>
              </a:defRPr>
            </a:lvl3pPr>
            <a:lvl4pPr>
              <a:defRPr>
                <a:latin typeface="Helvetica LT Std"/>
              </a:defRPr>
            </a:lvl4pPr>
            <a:lvl5pPr>
              <a:defRPr>
                <a:latin typeface="Helvetica LT Std"/>
              </a:defRPr>
            </a:lvl5pPr>
          </a:lstStyle>
          <a:p>
            <a:pPr lvl="0"/>
            <a:endParaRPr lang="es-ES" dirty="0"/>
          </a:p>
        </p:txBody>
      </p:sp>
      <p:sp>
        <p:nvSpPr>
          <p:cNvPr id="7" name="Marcador de número de diapositiva 6">
            <a:extLst>
              <a:ext uri="{FF2B5EF4-FFF2-40B4-BE49-F238E27FC236}">
                <a16:creationId xmlns:a16="http://schemas.microsoft.com/office/drawing/2014/main" id="{2FC71300-8368-427A-BA15-9D95D607E475}"/>
              </a:ext>
            </a:extLst>
          </p:cNvPr>
          <p:cNvSpPr>
            <a:spLocks noGrp="1"/>
          </p:cNvSpPr>
          <p:nvPr>
            <p:ph type="sldNum" sz="quarter" idx="10"/>
          </p:nvPr>
        </p:nvSpPr>
        <p:spPr/>
        <p:txBody>
          <a:bodyPr/>
          <a:lstStyle/>
          <a:p>
            <a:fld id="{E3DD57F4-BF6A-4134-B1DF-19FD5820C997}" type="slidenum">
              <a:rPr lang="es-MX" smtClean="0"/>
              <a:pPr/>
              <a:t>‹Nº›</a:t>
            </a:fld>
            <a:endParaRPr lang="es-MX" dirty="0"/>
          </a:p>
        </p:txBody>
      </p:sp>
    </p:spTree>
    <p:extLst>
      <p:ext uri="{BB962C8B-B14F-4D97-AF65-F5344CB8AC3E}">
        <p14:creationId xmlns:p14="http://schemas.microsoft.com/office/powerpoint/2010/main" val="100987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descr="presentartion.jpg">
            <a:extLst>
              <a:ext uri="{FF2B5EF4-FFF2-40B4-BE49-F238E27FC236}">
                <a16:creationId xmlns:a16="http://schemas.microsoft.com/office/drawing/2014/main" id="{BCCC3701-72A9-43A1-B393-449B6DF26FE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Marcador de número de diapositiva 1"/>
          <p:cNvSpPr>
            <a:spLocks noGrp="1"/>
          </p:cNvSpPr>
          <p:nvPr>
            <p:ph type="sldNum" sz="quarter" idx="4"/>
          </p:nvPr>
        </p:nvSpPr>
        <p:spPr>
          <a:xfrm>
            <a:off x="7086600" y="4767263"/>
            <a:ext cx="2057400" cy="274637"/>
          </a:xfrm>
          <a:prstGeom prst="rect">
            <a:avLst/>
          </a:prstGeom>
        </p:spPr>
        <p:txBody>
          <a:bodyPr vert="horz" lIns="91440" tIns="45720" rIns="91440" bIns="45720" rtlCol="0" anchor="ctr"/>
          <a:lstStyle>
            <a:lvl1pPr algn="r">
              <a:defRPr sz="1200">
                <a:solidFill>
                  <a:schemeClr val="bg1"/>
                </a:solidFill>
              </a:defRPr>
            </a:lvl1pPr>
          </a:lstStyle>
          <a:p>
            <a:fld id="{E3DD57F4-BF6A-4134-B1DF-19FD5820C997}" type="slidenum">
              <a:rPr lang="es-MX" smtClean="0"/>
              <a:pPr/>
              <a:t>‹Nº›</a:t>
            </a:fld>
            <a:endParaRPr lang="es-MX" dirty="0"/>
          </a:p>
        </p:txBody>
      </p:sp>
    </p:spTree>
    <p:extLst>
      <p:ext uri="{BB962C8B-B14F-4D97-AF65-F5344CB8AC3E}">
        <p14:creationId xmlns:p14="http://schemas.microsoft.com/office/powerpoint/2010/main" val="337462296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 id="2147483661" r:id="rId4"/>
    <p:sldLayoutId id="2147483655" r:id="rId5"/>
    <p:sldLayoutId id="2147483660" r:id="rId6"/>
    <p:sldLayoutId id="2147483663"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mailto:prevencion.lavado@cnbv.gob.mx"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49" y="150607"/>
            <a:ext cx="4077149" cy="4480083"/>
          </a:xfrm>
        </p:spPr>
        <p:txBody>
          <a:bodyPr>
            <a:noAutofit/>
          </a:bodyPr>
          <a:lstStyle/>
          <a:p>
            <a:r>
              <a:rPr lang="es-MX" sz="3000" b="1" dirty="0">
                <a:latin typeface="+mj-lt"/>
              </a:rPr>
              <a:t>SOFOMES: TRATAMIENTO JURÍDICO, FISCAL Y FINANCIERO (INCLUYE IMPLICACIONES FISCALES Y PENALES SOBRE LAVADO DE DINERO)</a:t>
            </a:r>
            <a:endParaRPr lang="en-US" sz="3000" dirty="0">
              <a:latin typeface="+mj-lt"/>
            </a:endParaRPr>
          </a:p>
        </p:txBody>
      </p:sp>
      <p:sp>
        <p:nvSpPr>
          <p:cNvPr id="3" name="Subtitle 2"/>
          <p:cNvSpPr>
            <a:spLocks noGrp="1"/>
          </p:cNvSpPr>
          <p:nvPr>
            <p:ph type="subTitle" idx="1"/>
          </p:nvPr>
        </p:nvSpPr>
        <p:spPr>
          <a:xfrm>
            <a:off x="475282" y="4377653"/>
            <a:ext cx="3479110" cy="506073"/>
          </a:xfrm>
        </p:spPr>
        <p:txBody>
          <a:bodyPr/>
          <a:lstStyle/>
          <a:p>
            <a:pPr algn="ctr"/>
            <a:r>
              <a:rPr lang="en-US" b="1" dirty="0">
                <a:solidFill>
                  <a:schemeClr val="tx1"/>
                </a:solidFill>
                <a:latin typeface="+mj-lt"/>
              </a:rPr>
              <a:t>Mtro. Miguel Angel Díaz Pérez</a:t>
            </a:r>
          </a:p>
        </p:txBody>
      </p:sp>
    </p:spTree>
    <p:extLst>
      <p:ext uri="{BB962C8B-B14F-4D97-AF65-F5344CB8AC3E}">
        <p14:creationId xmlns:p14="http://schemas.microsoft.com/office/powerpoint/2010/main" val="2030868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E96FA7-1E66-4C32-AF33-EC8A87FF3047}"/>
              </a:ext>
            </a:extLst>
          </p:cNvPr>
          <p:cNvSpPr>
            <a:spLocks noGrp="1"/>
          </p:cNvSpPr>
          <p:nvPr>
            <p:ph sz="quarter" idx="10"/>
          </p:nvPr>
        </p:nvSpPr>
        <p:spPr>
          <a:xfrm>
            <a:off x="682625" y="817580"/>
            <a:ext cx="7767638" cy="4224319"/>
          </a:xfrm>
        </p:spPr>
        <p:txBody>
          <a:bodyPr>
            <a:normAutofit/>
          </a:bodyPr>
          <a:lstStyle/>
          <a:p>
            <a:pPr marL="0" indent="0" algn="just">
              <a:buNone/>
            </a:pPr>
            <a:r>
              <a:rPr lang="es-MX" sz="2000" dirty="0"/>
              <a:t>Estas sociedades serán aquellas que mantengan vínculos patrimoniales con:</a:t>
            </a:r>
          </a:p>
          <a:p>
            <a:r>
              <a:rPr lang="es-MX" sz="1400" dirty="0"/>
              <a:t>Instituciones de crédito</a:t>
            </a:r>
          </a:p>
          <a:p>
            <a:endParaRPr lang="es-MX" sz="1400" dirty="0"/>
          </a:p>
          <a:p>
            <a:r>
              <a:rPr lang="es-MX" sz="1400" dirty="0"/>
              <a:t>Sociedades financieras populares (SOFIPO)</a:t>
            </a:r>
          </a:p>
          <a:p>
            <a:endParaRPr lang="es-MX" sz="1400" dirty="0"/>
          </a:p>
          <a:p>
            <a:r>
              <a:rPr lang="es-MX" sz="1400" dirty="0"/>
              <a:t>Sociedad Financiera Comunitaria (SOFINCO)</a:t>
            </a:r>
          </a:p>
          <a:p>
            <a:endParaRPr lang="es-MX" sz="1400" dirty="0"/>
          </a:p>
          <a:p>
            <a:r>
              <a:rPr lang="es-MX" sz="1400" dirty="0"/>
              <a:t>Sociedades cooperativas de ahorro y préstamo (SOCAP)</a:t>
            </a:r>
          </a:p>
          <a:p>
            <a:endParaRPr lang="es-MX" sz="1400" dirty="0"/>
          </a:p>
          <a:p>
            <a:r>
              <a:rPr lang="es-MX" sz="1400" dirty="0"/>
              <a:t>Uniones de crédito</a:t>
            </a:r>
          </a:p>
          <a:p>
            <a:endParaRPr lang="es-MX" sz="1400" dirty="0"/>
          </a:p>
          <a:p>
            <a:r>
              <a:rPr lang="es-MX" sz="1400" dirty="0"/>
              <a:t>O bien, aquellas que:</a:t>
            </a:r>
          </a:p>
        </p:txBody>
      </p:sp>
      <p:sp>
        <p:nvSpPr>
          <p:cNvPr id="2" name="Título 1">
            <a:extLst>
              <a:ext uri="{FF2B5EF4-FFF2-40B4-BE49-F238E27FC236}">
                <a16:creationId xmlns:a16="http://schemas.microsoft.com/office/drawing/2014/main" id="{3593FC60-FBEC-475C-AD41-34B448155F60}"/>
              </a:ext>
            </a:extLst>
          </p:cNvPr>
          <p:cNvSpPr>
            <a:spLocks noGrp="1"/>
          </p:cNvSpPr>
          <p:nvPr>
            <p:ph type="title"/>
          </p:nvPr>
        </p:nvSpPr>
        <p:spPr>
          <a:xfrm>
            <a:off x="457200" y="136018"/>
            <a:ext cx="8229600" cy="681563"/>
          </a:xfrm>
        </p:spPr>
        <p:txBody>
          <a:bodyPr/>
          <a:lstStyle/>
          <a:p>
            <a:r>
              <a:rPr lang="es-MX" sz="3600" b="1" dirty="0"/>
              <a:t>SOFOM regulada (ER)</a:t>
            </a:r>
          </a:p>
        </p:txBody>
      </p:sp>
      <p:sp>
        <p:nvSpPr>
          <p:cNvPr id="5" name="Marcador de número de diapositiva 4">
            <a:extLst>
              <a:ext uri="{FF2B5EF4-FFF2-40B4-BE49-F238E27FC236}">
                <a16:creationId xmlns:a16="http://schemas.microsoft.com/office/drawing/2014/main" id="{24E531AE-8343-413E-8026-27F53600EC84}"/>
              </a:ext>
            </a:extLst>
          </p:cNvPr>
          <p:cNvSpPr>
            <a:spLocks noGrp="1"/>
          </p:cNvSpPr>
          <p:nvPr>
            <p:ph type="sldNum" sz="quarter" idx="11"/>
          </p:nvPr>
        </p:nvSpPr>
        <p:spPr/>
        <p:txBody>
          <a:bodyPr/>
          <a:lstStyle/>
          <a:p>
            <a:fld id="{E3DD57F4-BF6A-4134-B1DF-19FD5820C997}" type="slidenum">
              <a:rPr lang="es-MX" smtClean="0"/>
              <a:pPr/>
              <a:t>10</a:t>
            </a:fld>
            <a:endParaRPr lang="es-MX" dirty="0"/>
          </a:p>
        </p:txBody>
      </p:sp>
    </p:spTree>
    <p:extLst>
      <p:ext uri="{BB962C8B-B14F-4D97-AF65-F5344CB8AC3E}">
        <p14:creationId xmlns:p14="http://schemas.microsoft.com/office/powerpoint/2010/main" val="33166966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3AAE69-D899-4BCC-AA87-EFB5104D3B74}"/>
              </a:ext>
            </a:extLst>
          </p:cNvPr>
          <p:cNvSpPr>
            <a:spLocks noGrp="1"/>
          </p:cNvSpPr>
          <p:nvPr>
            <p:ph sz="quarter" idx="10"/>
          </p:nvPr>
        </p:nvSpPr>
        <p:spPr/>
        <p:txBody>
          <a:bodyPr/>
          <a:lstStyle/>
          <a:p>
            <a:pPr marL="0" indent="0">
              <a:buNone/>
            </a:pPr>
            <a:r>
              <a:rPr lang="es-MX" sz="2000" dirty="0"/>
              <a:t>Según el caso, por ejemplo:</a:t>
            </a:r>
          </a:p>
          <a:p>
            <a:endParaRPr lang="es-MX" sz="2000" dirty="0"/>
          </a:p>
          <a:p>
            <a:pPr lvl="1"/>
            <a:r>
              <a:rPr lang="es-MX" sz="2000" dirty="0"/>
              <a:t>Inversionistas con retención de ISR (Cuidar artículo 21 de la LIF)</a:t>
            </a:r>
          </a:p>
          <a:p>
            <a:pPr lvl="1"/>
            <a:endParaRPr lang="es-MX" sz="2000" dirty="0"/>
          </a:p>
          <a:p>
            <a:pPr lvl="1"/>
            <a:r>
              <a:rPr lang="es-MX" sz="2000" dirty="0"/>
              <a:t>En fondos de pensiones de USA, sin retención de ISR</a:t>
            </a:r>
          </a:p>
          <a:p>
            <a:pPr lvl="1"/>
            <a:endParaRPr lang="es-MX" sz="2000" dirty="0"/>
          </a:p>
          <a:p>
            <a:pPr lvl="1"/>
            <a:r>
              <a:rPr lang="es-MX" sz="2000" dirty="0"/>
              <a:t>Inversión de gobierno de Singapur, sin retención. (Reciprocidad)</a:t>
            </a:r>
          </a:p>
        </p:txBody>
      </p:sp>
      <p:sp>
        <p:nvSpPr>
          <p:cNvPr id="2" name="Título 1">
            <a:extLst>
              <a:ext uri="{FF2B5EF4-FFF2-40B4-BE49-F238E27FC236}">
                <a16:creationId xmlns:a16="http://schemas.microsoft.com/office/drawing/2014/main" id="{1732BA6A-B0CA-494E-BFE8-D016371CD546}"/>
              </a:ext>
            </a:extLst>
          </p:cNvPr>
          <p:cNvSpPr>
            <a:spLocks noGrp="1"/>
          </p:cNvSpPr>
          <p:nvPr>
            <p:ph type="title"/>
          </p:nvPr>
        </p:nvSpPr>
        <p:spPr/>
        <p:txBody>
          <a:bodyPr>
            <a:normAutofit/>
          </a:bodyPr>
          <a:lstStyle/>
          <a:p>
            <a:r>
              <a:rPr lang="es-MX" sz="3600" b="1" dirty="0"/>
              <a:t>Pago de intereses a los acreedores</a:t>
            </a:r>
          </a:p>
        </p:txBody>
      </p:sp>
      <p:sp>
        <p:nvSpPr>
          <p:cNvPr id="5" name="Marcador de número de diapositiva 4">
            <a:extLst>
              <a:ext uri="{FF2B5EF4-FFF2-40B4-BE49-F238E27FC236}">
                <a16:creationId xmlns:a16="http://schemas.microsoft.com/office/drawing/2014/main" id="{F9F370E4-4C80-441C-967B-FAEA21EEE97D}"/>
              </a:ext>
            </a:extLst>
          </p:cNvPr>
          <p:cNvSpPr>
            <a:spLocks noGrp="1"/>
          </p:cNvSpPr>
          <p:nvPr>
            <p:ph type="sldNum" sz="quarter" idx="11"/>
          </p:nvPr>
        </p:nvSpPr>
        <p:spPr/>
        <p:txBody>
          <a:bodyPr/>
          <a:lstStyle/>
          <a:p>
            <a:fld id="{E3DD57F4-BF6A-4134-B1DF-19FD5820C997}" type="slidenum">
              <a:rPr lang="es-MX" smtClean="0"/>
              <a:pPr/>
              <a:t>100</a:t>
            </a:fld>
            <a:endParaRPr lang="es-MX" dirty="0"/>
          </a:p>
        </p:txBody>
      </p:sp>
    </p:spTree>
    <p:extLst>
      <p:ext uri="{BB962C8B-B14F-4D97-AF65-F5344CB8AC3E}">
        <p14:creationId xmlns:p14="http://schemas.microsoft.com/office/powerpoint/2010/main" val="392899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12EDEC-DA37-410C-9EAE-22B36B50CC77}"/>
              </a:ext>
            </a:extLst>
          </p:cNvPr>
          <p:cNvSpPr>
            <a:spLocks noGrp="1"/>
          </p:cNvSpPr>
          <p:nvPr>
            <p:ph sz="quarter" idx="10"/>
          </p:nvPr>
        </p:nvSpPr>
        <p:spPr/>
        <p:txBody>
          <a:bodyPr/>
          <a:lstStyle/>
          <a:p>
            <a:r>
              <a:rPr lang="es-MX" sz="2400" dirty="0"/>
              <a:t>De propietarios (Accionistas)</a:t>
            </a:r>
          </a:p>
          <a:p>
            <a:endParaRPr lang="es-MX" sz="2400" dirty="0"/>
          </a:p>
          <a:p>
            <a:r>
              <a:rPr lang="es-MX" sz="2400" dirty="0"/>
              <a:t>Inversionistas</a:t>
            </a:r>
          </a:p>
        </p:txBody>
      </p:sp>
      <p:sp>
        <p:nvSpPr>
          <p:cNvPr id="2" name="Título 1">
            <a:extLst>
              <a:ext uri="{FF2B5EF4-FFF2-40B4-BE49-F238E27FC236}">
                <a16:creationId xmlns:a16="http://schemas.microsoft.com/office/drawing/2014/main" id="{B2513D92-A44E-4500-9F39-3BEEE33E1A56}"/>
              </a:ext>
            </a:extLst>
          </p:cNvPr>
          <p:cNvSpPr>
            <a:spLocks noGrp="1"/>
          </p:cNvSpPr>
          <p:nvPr>
            <p:ph type="title"/>
          </p:nvPr>
        </p:nvSpPr>
        <p:spPr/>
        <p:txBody>
          <a:bodyPr>
            <a:normAutofit/>
          </a:bodyPr>
          <a:lstStyle/>
          <a:p>
            <a:r>
              <a:rPr lang="es-MX" sz="3600" b="1" dirty="0"/>
              <a:t>Aportaciones de capital</a:t>
            </a:r>
          </a:p>
        </p:txBody>
      </p:sp>
      <p:sp>
        <p:nvSpPr>
          <p:cNvPr id="5" name="Marcador de número de diapositiva 4">
            <a:extLst>
              <a:ext uri="{FF2B5EF4-FFF2-40B4-BE49-F238E27FC236}">
                <a16:creationId xmlns:a16="http://schemas.microsoft.com/office/drawing/2014/main" id="{CD86133A-A8E3-45B7-9BF0-C3FAE3CF6BBC}"/>
              </a:ext>
            </a:extLst>
          </p:cNvPr>
          <p:cNvSpPr>
            <a:spLocks noGrp="1"/>
          </p:cNvSpPr>
          <p:nvPr>
            <p:ph type="sldNum" sz="quarter" idx="11"/>
          </p:nvPr>
        </p:nvSpPr>
        <p:spPr/>
        <p:txBody>
          <a:bodyPr/>
          <a:lstStyle/>
          <a:p>
            <a:fld id="{E3DD57F4-BF6A-4134-B1DF-19FD5820C997}" type="slidenum">
              <a:rPr lang="es-MX" smtClean="0"/>
              <a:pPr/>
              <a:t>101</a:t>
            </a:fld>
            <a:endParaRPr lang="es-MX" dirty="0"/>
          </a:p>
        </p:txBody>
      </p:sp>
    </p:spTree>
    <p:extLst>
      <p:ext uri="{BB962C8B-B14F-4D97-AF65-F5344CB8AC3E}">
        <p14:creationId xmlns:p14="http://schemas.microsoft.com/office/powerpoint/2010/main" val="13912172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B8FD7-4897-44A1-8BC3-777B2E64A41B}"/>
              </a:ext>
            </a:extLst>
          </p:cNvPr>
          <p:cNvSpPr>
            <a:spLocks noGrp="1"/>
          </p:cNvSpPr>
          <p:nvPr>
            <p:ph type="title" idx="4294967295"/>
          </p:nvPr>
        </p:nvSpPr>
        <p:spPr>
          <a:xfrm>
            <a:off x="1485900" y="204395"/>
            <a:ext cx="6172200" cy="1420010"/>
          </a:xfrm>
        </p:spPr>
        <p:txBody>
          <a:bodyPr>
            <a:normAutofit/>
          </a:bodyPr>
          <a:lstStyle/>
          <a:p>
            <a:r>
              <a:rPr lang="es-MX" sz="3600" b="1" dirty="0">
                <a:latin typeface="+mj-lt"/>
              </a:rPr>
              <a:t>Aportaciones para</a:t>
            </a:r>
            <a:br>
              <a:rPr lang="es-MX" sz="3600" b="1" dirty="0">
                <a:latin typeface="+mj-lt"/>
              </a:rPr>
            </a:br>
            <a:r>
              <a:rPr lang="es-MX" sz="3600" b="1" dirty="0">
                <a:latin typeface="+mj-lt"/>
              </a:rPr>
              <a:t>futuros aumentos de capital</a:t>
            </a:r>
          </a:p>
        </p:txBody>
      </p:sp>
      <p:sp>
        <p:nvSpPr>
          <p:cNvPr id="3" name="Marcador de contenido 2">
            <a:extLst>
              <a:ext uri="{FF2B5EF4-FFF2-40B4-BE49-F238E27FC236}">
                <a16:creationId xmlns:a16="http://schemas.microsoft.com/office/drawing/2014/main" id="{C52D29D9-0379-4412-A320-8A47C2B00B88}"/>
              </a:ext>
            </a:extLst>
          </p:cNvPr>
          <p:cNvSpPr>
            <a:spLocks noGrp="1"/>
          </p:cNvSpPr>
          <p:nvPr>
            <p:ph idx="1"/>
          </p:nvPr>
        </p:nvSpPr>
        <p:spPr>
          <a:xfrm>
            <a:off x="580913" y="1799166"/>
            <a:ext cx="8078993" cy="2570064"/>
          </a:xfrm>
        </p:spPr>
        <p:txBody>
          <a:bodyPr/>
          <a:lstStyle/>
          <a:p>
            <a:pPr algn="just"/>
            <a:r>
              <a:rPr lang="es-MX" sz="2000" dirty="0">
                <a:latin typeface="+mn-lt"/>
              </a:rPr>
              <a:t>Ya no son bien vistos por la CNBV</a:t>
            </a:r>
          </a:p>
          <a:p>
            <a:pPr algn="just"/>
            <a:r>
              <a:rPr lang="es-MX" sz="2000" dirty="0">
                <a:latin typeface="+mn-lt"/>
              </a:rPr>
              <a:t>El SAT, siempre los considera parte del promedio de deudas en el ajuste anual por inflación.</a:t>
            </a:r>
          </a:p>
          <a:p>
            <a:pPr algn="just"/>
            <a:r>
              <a:rPr lang="es-MX" sz="2000" dirty="0">
                <a:latin typeface="+mn-lt"/>
              </a:rPr>
              <a:t>Por LGSM, debe existir un acuerdo en Asamblea de Accionistas y títulos valor provisionales.</a:t>
            </a:r>
          </a:p>
          <a:p>
            <a:pPr algn="just"/>
            <a:r>
              <a:rPr lang="es-MX" sz="2000" dirty="0">
                <a:latin typeface="+mn-lt"/>
              </a:rPr>
              <a:t>En estricto apego a la NIF C-11, si no es instrumento de inversión, deberá reclasificarse dentro del pasivo.</a:t>
            </a:r>
          </a:p>
        </p:txBody>
      </p:sp>
      <p:sp>
        <p:nvSpPr>
          <p:cNvPr id="5" name="Marcador de número de diapositiva 4">
            <a:extLst>
              <a:ext uri="{FF2B5EF4-FFF2-40B4-BE49-F238E27FC236}">
                <a16:creationId xmlns:a16="http://schemas.microsoft.com/office/drawing/2014/main" id="{E472A047-2107-4CA7-9FF6-594C504742ED}"/>
              </a:ext>
            </a:extLst>
          </p:cNvPr>
          <p:cNvSpPr>
            <a:spLocks noGrp="1"/>
          </p:cNvSpPr>
          <p:nvPr>
            <p:ph type="sldNum" sz="quarter" idx="10"/>
          </p:nvPr>
        </p:nvSpPr>
        <p:spPr/>
        <p:txBody>
          <a:bodyPr/>
          <a:lstStyle/>
          <a:p>
            <a:fld id="{E3DD57F4-BF6A-4134-B1DF-19FD5820C997}" type="slidenum">
              <a:rPr lang="es-MX" smtClean="0"/>
              <a:pPr/>
              <a:t>102</a:t>
            </a:fld>
            <a:endParaRPr lang="es-MX" dirty="0"/>
          </a:p>
        </p:txBody>
      </p:sp>
    </p:spTree>
    <p:extLst>
      <p:ext uri="{BB962C8B-B14F-4D97-AF65-F5344CB8AC3E}">
        <p14:creationId xmlns:p14="http://schemas.microsoft.com/office/powerpoint/2010/main" val="8542685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E2A3FD-7E61-4E09-929D-87A8729648A7}"/>
              </a:ext>
            </a:extLst>
          </p:cNvPr>
          <p:cNvSpPr>
            <a:spLocks noGrp="1"/>
          </p:cNvSpPr>
          <p:nvPr>
            <p:ph sz="quarter" idx="10"/>
          </p:nvPr>
        </p:nvSpPr>
        <p:spPr>
          <a:xfrm>
            <a:off x="774065" y="1368425"/>
            <a:ext cx="7767638" cy="2406650"/>
          </a:xfrm>
        </p:spPr>
        <p:txBody>
          <a:bodyPr/>
          <a:lstStyle/>
          <a:p>
            <a:pPr lvl="1"/>
            <a:r>
              <a:rPr lang="es-MX" sz="1600" dirty="0"/>
              <a:t>Dividendos</a:t>
            </a:r>
          </a:p>
          <a:p>
            <a:pPr lvl="1"/>
            <a:endParaRPr lang="es-MX" sz="1600" dirty="0"/>
          </a:p>
          <a:p>
            <a:pPr lvl="1"/>
            <a:r>
              <a:rPr lang="es-MX" sz="1600" dirty="0"/>
              <a:t>Reducción de capital</a:t>
            </a:r>
          </a:p>
          <a:p>
            <a:pPr lvl="1"/>
            <a:endParaRPr lang="es-MX" sz="1600" dirty="0"/>
          </a:p>
          <a:p>
            <a:pPr lvl="1"/>
            <a:r>
              <a:rPr lang="es-MX" sz="1600" dirty="0"/>
              <a:t>Honorarios de consejo</a:t>
            </a:r>
          </a:p>
          <a:p>
            <a:pPr lvl="1"/>
            <a:endParaRPr lang="es-MX" sz="1600" dirty="0"/>
          </a:p>
          <a:p>
            <a:pPr lvl="1"/>
            <a:r>
              <a:rPr lang="es-MX" sz="1600" dirty="0"/>
              <a:t>Salarios</a:t>
            </a:r>
          </a:p>
          <a:p>
            <a:pPr lvl="1"/>
            <a:endParaRPr lang="es-MX" sz="1600" dirty="0"/>
          </a:p>
          <a:p>
            <a:pPr lvl="1"/>
            <a:r>
              <a:rPr lang="es-MX" sz="1600" dirty="0"/>
              <a:t>Pagos a través de una Sociedad Civil</a:t>
            </a:r>
          </a:p>
          <a:p>
            <a:pPr lvl="1"/>
            <a:endParaRPr lang="es-MX" sz="1600" dirty="0"/>
          </a:p>
          <a:p>
            <a:pPr lvl="1"/>
            <a:r>
              <a:rPr lang="es-MX" sz="1600" dirty="0"/>
              <a:t>Otros</a:t>
            </a:r>
          </a:p>
          <a:p>
            <a:endParaRPr lang="es-MX" sz="1800" dirty="0"/>
          </a:p>
        </p:txBody>
      </p:sp>
      <p:sp>
        <p:nvSpPr>
          <p:cNvPr id="2" name="Título 1">
            <a:extLst>
              <a:ext uri="{FF2B5EF4-FFF2-40B4-BE49-F238E27FC236}">
                <a16:creationId xmlns:a16="http://schemas.microsoft.com/office/drawing/2014/main" id="{3BC60A42-C123-4AC1-8B33-F3CA586E1B36}"/>
              </a:ext>
            </a:extLst>
          </p:cNvPr>
          <p:cNvSpPr>
            <a:spLocks noGrp="1"/>
          </p:cNvSpPr>
          <p:nvPr>
            <p:ph type="title"/>
          </p:nvPr>
        </p:nvSpPr>
        <p:spPr>
          <a:xfrm>
            <a:off x="543084" y="412995"/>
            <a:ext cx="8229600" cy="857250"/>
          </a:xfrm>
        </p:spPr>
        <p:txBody>
          <a:bodyPr/>
          <a:lstStyle/>
          <a:p>
            <a:r>
              <a:rPr lang="es-MX" sz="3600" b="1" dirty="0"/>
              <a:t>Retiros de dinero para los accionistas</a:t>
            </a:r>
          </a:p>
        </p:txBody>
      </p:sp>
      <p:sp>
        <p:nvSpPr>
          <p:cNvPr id="5" name="Marcador de número de diapositiva 4">
            <a:extLst>
              <a:ext uri="{FF2B5EF4-FFF2-40B4-BE49-F238E27FC236}">
                <a16:creationId xmlns:a16="http://schemas.microsoft.com/office/drawing/2014/main" id="{ED16A5C6-03CE-4A75-9F99-88BC758F89C1}"/>
              </a:ext>
            </a:extLst>
          </p:cNvPr>
          <p:cNvSpPr>
            <a:spLocks noGrp="1"/>
          </p:cNvSpPr>
          <p:nvPr>
            <p:ph type="sldNum" sz="quarter" idx="11"/>
          </p:nvPr>
        </p:nvSpPr>
        <p:spPr/>
        <p:txBody>
          <a:bodyPr/>
          <a:lstStyle/>
          <a:p>
            <a:fld id="{E3DD57F4-BF6A-4134-B1DF-19FD5820C997}" type="slidenum">
              <a:rPr lang="es-MX" smtClean="0"/>
              <a:pPr/>
              <a:t>103</a:t>
            </a:fld>
            <a:endParaRPr lang="es-MX" dirty="0"/>
          </a:p>
        </p:txBody>
      </p:sp>
    </p:spTree>
    <p:extLst>
      <p:ext uri="{BB962C8B-B14F-4D97-AF65-F5344CB8AC3E}">
        <p14:creationId xmlns:p14="http://schemas.microsoft.com/office/powerpoint/2010/main" val="30961224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B0839-C5C4-4372-A4D8-9BDF90AC1983}"/>
              </a:ext>
            </a:extLst>
          </p:cNvPr>
          <p:cNvSpPr>
            <a:spLocks noGrp="1"/>
          </p:cNvSpPr>
          <p:nvPr>
            <p:ph type="title"/>
          </p:nvPr>
        </p:nvSpPr>
        <p:spPr>
          <a:xfrm>
            <a:off x="457200" y="1718065"/>
            <a:ext cx="8229600" cy="857250"/>
          </a:xfrm>
        </p:spPr>
        <p:txBody>
          <a:bodyPr>
            <a:noAutofit/>
          </a:bodyPr>
          <a:lstStyle/>
          <a:p>
            <a:r>
              <a:rPr lang="es-MX" sz="3600" b="1" dirty="0">
                <a:solidFill>
                  <a:schemeClr val="accent1"/>
                </a:solidFill>
                <a:latin typeface="+mj-lt"/>
              </a:rPr>
              <a:t>VIII. PANORAMA FINANCIERO ACTUAL DE LAS SOFOMES</a:t>
            </a:r>
            <a:endParaRPr lang="es-MX" sz="3600" dirty="0">
              <a:solidFill>
                <a:schemeClr val="accent1"/>
              </a:solidFill>
              <a:latin typeface="+mj-lt"/>
            </a:endParaRPr>
          </a:p>
        </p:txBody>
      </p:sp>
      <p:sp>
        <p:nvSpPr>
          <p:cNvPr id="5" name="Marcador de número de diapositiva 4">
            <a:extLst>
              <a:ext uri="{FF2B5EF4-FFF2-40B4-BE49-F238E27FC236}">
                <a16:creationId xmlns:a16="http://schemas.microsoft.com/office/drawing/2014/main" id="{CDD3ED5C-90DF-4137-A54E-7FF484DE5B69}"/>
              </a:ext>
            </a:extLst>
          </p:cNvPr>
          <p:cNvSpPr>
            <a:spLocks noGrp="1"/>
          </p:cNvSpPr>
          <p:nvPr>
            <p:ph type="sldNum" sz="quarter" idx="11"/>
          </p:nvPr>
        </p:nvSpPr>
        <p:spPr/>
        <p:txBody>
          <a:bodyPr/>
          <a:lstStyle/>
          <a:p>
            <a:fld id="{E3DD57F4-BF6A-4134-B1DF-19FD5820C997}" type="slidenum">
              <a:rPr lang="es-MX" smtClean="0"/>
              <a:pPr/>
              <a:t>104</a:t>
            </a:fld>
            <a:endParaRPr lang="es-MX" dirty="0"/>
          </a:p>
        </p:txBody>
      </p:sp>
    </p:spTree>
    <p:extLst>
      <p:ext uri="{BB962C8B-B14F-4D97-AF65-F5344CB8AC3E}">
        <p14:creationId xmlns:p14="http://schemas.microsoft.com/office/powerpoint/2010/main" val="7438893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574BCF-26C3-46C5-B225-CFCA8DF79F7D}"/>
              </a:ext>
            </a:extLst>
          </p:cNvPr>
          <p:cNvSpPr>
            <a:spLocks noGrp="1"/>
          </p:cNvSpPr>
          <p:nvPr>
            <p:ph sz="quarter" idx="10"/>
          </p:nvPr>
        </p:nvSpPr>
        <p:spPr>
          <a:xfrm>
            <a:off x="688181" y="1109663"/>
            <a:ext cx="7767638" cy="3657600"/>
          </a:xfrm>
        </p:spPr>
        <p:txBody>
          <a:bodyPr/>
          <a:lstStyle/>
          <a:p>
            <a:pPr algn="just"/>
            <a:r>
              <a:rPr lang="es-MX" sz="2000" dirty="0"/>
              <a:t>En el marco de un escenario económico complejo, las sociedades financieras de objeto múltiple (SOFOMES) han sabido aprovechar esta coyuntura y han visto un área de oportunidad para otorgar financiamiento a las pequeñas y medianas empresas (pymes) del país.</a:t>
            </a:r>
          </a:p>
          <a:p>
            <a:pPr algn="just"/>
            <a:endParaRPr lang="es-MX" sz="2000" dirty="0"/>
          </a:p>
          <a:p>
            <a:pPr algn="just"/>
            <a:r>
              <a:rPr lang="es-MX" sz="2000" dirty="0"/>
              <a:t>En un sistema bancario donde el acceso al crédito es reducido para gran parte de la población, las SOFOMES representan una opción para obtener financiamiento. Pero no solo eso, también </a:t>
            </a:r>
            <a:r>
              <a:rPr lang="es-MX" sz="2000" b="1" dirty="0"/>
              <a:t>son una alternativa para los interesados en incursionar en un negocio que otorga rendimientos atractivos.</a:t>
            </a:r>
            <a:endParaRPr lang="es-MX" sz="3600" b="1" dirty="0"/>
          </a:p>
        </p:txBody>
      </p:sp>
      <p:sp>
        <p:nvSpPr>
          <p:cNvPr id="2" name="Título 1">
            <a:extLst>
              <a:ext uri="{FF2B5EF4-FFF2-40B4-BE49-F238E27FC236}">
                <a16:creationId xmlns:a16="http://schemas.microsoft.com/office/drawing/2014/main" id="{0D428553-00F3-4F74-9B61-C8189C791141}"/>
              </a:ext>
            </a:extLst>
          </p:cNvPr>
          <p:cNvSpPr>
            <a:spLocks noGrp="1"/>
          </p:cNvSpPr>
          <p:nvPr>
            <p:ph type="title"/>
          </p:nvPr>
        </p:nvSpPr>
        <p:spPr>
          <a:xfrm>
            <a:off x="688181" y="376237"/>
            <a:ext cx="8229600" cy="636851"/>
          </a:xfrm>
        </p:spPr>
        <p:txBody>
          <a:bodyPr/>
          <a:lstStyle/>
          <a:p>
            <a:r>
              <a:rPr lang="es-MX" sz="3600" b="1" dirty="0">
                <a:latin typeface="+mn-lt"/>
              </a:rPr>
              <a:t>Operación de las SOFOMES</a:t>
            </a:r>
          </a:p>
        </p:txBody>
      </p:sp>
      <p:sp>
        <p:nvSpPr>
          <p:cNvPr id="5" name="Marcador de número de diapositiva 4">
            <a:extLst>
              <a:ext uri="{FF2B5EF4-FFF2-40B4-BE49-F238E27FC236}">
                <a16:creationId xmlns:a16="http://schemas.microsoft.com/office/drawing/2014/main" id="{7C6DCA11-F6E7-4AA6-B102-A10849641F6B}"/>
              </a:ext>
            </a:extLst>
          </p:cNvPr>
          <p:cNvSpPr>
            <a:spLocks noGrp="1"/>
          </p:cNvSpPr>
          <p:nvPr>
            <p:ph type="sldNum" sz="quarter" idx="11"/>
          </p:nvPr>
        </p:nvSpPr>
        <p:spPr/>
        <p:txBody>
          <a:bodyPr/>
          <a:lstStyle/>
          <a:p>
            <a:fld id="{E3DD57F4-BF6A-4134-B1DF-19FD5820C997}" type="slidenum">
              <a:rPr lang="es-MX" smtClean="0"/>
              <a:pPr/>
              <a:t>105</a:t>
            </a:fld>
            <a:endParaRPr lang="es-MX" dirty="0"/>
          </a:p>
        </p:txBody>
      </p:sp>
    </p:spTree>
    <p:extLst>
      <p:ext uri="{BB962C8B-B14F-4D97-AF65-F5344CB8AC3E}">
        <p14:creationId xmlns:p14="http://schemas.microsoft.com/office/powerpoint/2010/main" val="21944215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8162EF-C568-441E-9891-6549A1550DA7}"/>
              </a:ext>
            </a:extLst>
          </p:cNvPr>
          <p:cNvSpPr>
            <a:spLocks noGrp="1"/>
          </p:cNvSpPr>
          <p:nvPr>
            <p:ph sz="quarter" idx="10"/>
          </p:nvPr>
        </p:nvSpPr>
        <p:spPr>
          <a:xfrm>
            <a:off x="715384" y="1589559"/>
            <a:ext cx="7971416" cy="2606596"/>
          </a:xfrm>
        </p:spPr>
        <p:txBody>
          <a:bodyPr/>
          <a:lstStyle/>
          <a:p>
            <a:pPr marL="0" indent="0" algn="just">
              <a:buNone/>
            </a:pPr>
            <a:r>
              <a:rPr lang="es-MX" sz="2000" dirty="0"/>
              <a:t>En el transcurso del tiempo ha quedado patente que para las SOFOMES, al ser entidades no reguladas, </a:t>
            </a:r>
            <a:r>
              <a:rPr lang="es-MX" sz="2000" b="1" dirty="0"/>
              <a:t>la autosupervisión tiene un papel importante que garantiza la aplicación de las mejores prácticas </a:t>
            </a:r>
            <a:r>
              <a:rPr lang="es-MX" sz="2000" dirty="0"/>
              <a:t>y, por consecuencia, operaciones que conducen a resultados financieros óptimos, elementos que han determinado su permanencia en continuo ascenso; por ejemplo en 2017 la figura representaba 2% del PIB y 5.6% del financiamiento del sector privado y al tercer trimestre de 2018 los porcentajes había subido a 3.1% y 7.5%. </a:t>
            </a:r>
            <a:r>
              <a:rPr lang="es-MX" sz="2000" i="1" dirty="0"/>
              <a:t>(Fuente: https://asofom.mx/2020/12/23/razones-para-fondear-a-una-sofom/)</a:t>
            </a:r>
            <a:endParaRPr lang="es-MX" sz="2000" b="1" i="1" dirty="0"/>
          </a:p>
        </p:txBody>
      </p:sp>
      <p:sp>
        <p:nvSpPr>
          <p:cNvPr id="2" name="Título 1">
            <a:extLst>
              <a:ext uri="{FF2B5EF4-FFF2-40B4-BE49-F238E27FC236}">
                <a16:creationId xmlns:a16="http://schemas.microsoft.com/office/drawing/2014/main" id="{8326BAE8-5E11-4F51-A0B0-F02522D85EA5}"/>
              </a:ext>
            </a:extLst>
          </p:cNvPr>
          <p:cNvSpPr>
            <a:spLocks noGrp="1"/>
          </p:cNvSpPr>
          <p:nvPr>
            <p:ph type="title"/>
          </p:nvPr>
        </p:nvSpPr>
        <p:spPr/>
        <p:txBody>
          <a:bodyPr/>
          <a:lstStyle/>
          <a:p>
            <a:r>
              <a:rPr lang="es-MX" dirty="0"/>
              <a:t>Financiamientos de SOFOMES</a:t>
            </a:r>
          </a:p>
        </p:txBody>
      </p:sp>
      <p:sp>
        <p:nvSpPr>
          <p:cNvPr id="5" name="Marcador de número de diapositiva 4">
            <a:extLst>
              <a:ext uri="{FF2B5EF4-FFF2-40B4-BE49-F238E27FC236}">
                <a16:creationId xmlns:a16="http://schemas.microsoft.com/office/drawing/2014/main" id="{46B8A303-D420-41C9-BDA3-9F04644CF71C}"/>
              </a:ext>
            </a:extLst>
          </p:cNvPr>
          <p:cNvSpPr>
            <a:spLocks noGrp="1"/>
          </p:cNvSpPr>
          <p:nvPr>
            <p:ph type="sldNum" sz="quarter" idx="11"/>
          </p:nvPr>
        </p:nvSpPr>
        <p:spPr/>
        <p:txBody>
          <a:bodyPr/>
          <a:lstStyle/>
          <a:p>
            <a:fld id="{E3DD57F4-BF6A-4134-B1DF-19FD5820C997}" type="slidenum">
              <a:rPr lang="es-MX" smtClean="0"/>
              <a:pPr/>
              <a:t>106</a:t>
            </a:fld>
            <a:endParaRPr lang="es-MX" dirty="0"/>
          </a:p>
        </p:txBody>
      </p:sp>
    </p:spTree>
    <p:extLst>
      <p:ext uri="{BB962C8B-B14F-4D97-AF65-F5344CB8AC3E}">
        <p14:creationId xmlns:p14="http://schemas.microsoft.com/office/powerpoint/2010/main" val="29391184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8949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4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DB5BFE-B51D-4259-A594-E7B7A6B85138}"/>
              </a:ext>
            </a:extLst>
          </p:cNvPr>
          <p:cNvSpPr>
            <a:spLocks noGrp="1"/>
          </p:cNvSpPr>
          <p:nvPr>
            <p:ph sz="quarter" idx="10"/>
          </p:nvPr>
        </p:nvSpPr>
        <p:spPr>
          <a:xfrm>
            <a:off x="682625" y="1235229"/>
            <a:ext cx="7767638" cy="2406650"/>
          </a:xfrm>
        </p:spPr>
        <p:txBody>
          <a:bodyPr/>
          <a:lstStyle/>
          <a:p>
            <a:pPr algn="just">
              <a:buFont typeface="+mj-lt"/>
              <a:buAutoNum type="alphaLcParenR"/>
            </a:pPr>
            <a:r>
              <a:rPr lang="es-MX" sz="2000" dirty="0"/>
              <a:t>Para fondear sus operaciones, emitan valores de deuda a su cargo, inscritos en el Registro Nacional de Valores conforme a la Ley del Mercado de Valores.</a:t>
            </a:r>
          </a:p>
          <a:p>
            <a:pPr algn="just">
              <a:buFont typeface="+mj-lt"/>
              <a:buAutoNum type="alphaLcParenR"/>
            </a:pPr>
            <a:endParaRPr lang="es-MX" sz="2000" dirty="0"/>
          </a:p>
          <a:p>
            <a:pPr algn="just">
              <a:buFont typeface="+mj-lt"/>
              <a:buAutoNum type="alphaLcParenR"/>
            </a:pPr>
            <a:r>
              <a:rPr lang="es-MX" sz="2000" dirty="0"/>
              <a:t>Soliciten </a:t>
            </a:r>
            <a:r>
              <a:rPr lang="es-MX" sz="2000" b="1" dirty="0"/>
              <a:t>voluntariamente </a:t>
            </a:r>
            <a:r>
              <a:rPr lang="es-MX" sz="2000" dirty="0"/>
              <a:t>ser una Sofom Regulada y reúnan los requisitos que la Comisión Nacional Bancaria y de Valores (CNBV) les requiera.</a:t>
            </a:r>
          </a:p>
        </p:txBody>
      </p:sp>
      <p:sp>
        <p:nvSpPr>
          <p:cNvPr id="2" name="Marcador de número de diapositiva 1">
            <a:extLst>
              <a:ext uri="{FF2B5EF4-FFF2-40B4-BE49-F238E27FC236}">
                <a16:creationId xmlns:a16="http://schemas.microsoft.com/office/drawing/2014/main" id="{2B9EFCFD-EAC6-416B-8311-A55ED7026F1F}"/>
              </a:ext>
            </a:extLst>
          </p:cNvPr>
          <p:cNvSpPr>
            <a:spLocks noGrp="1"/>
          </p:cNvSpPr>
          <p:nvPr>
            <p:ph type="sldNum" sz="quarter" idx="11"/>
          </p:nvPr>
        </p:nvSpPr>
        <p:spPr/>
        <p:txBody>
          <a:bodyPr/>
          <a:lstStyle/>
          <a:p>
            <a:fld id="{E3DD57F4-BF6A-4134-B1DF-19FD5820C997}" type="slidenum">
              <a:rPr lang="es-MX" smtClean="0"/>
              <a:pPr/>
              <a:t>11</a:t>
            </a:fld>
            <a:endParaRPr lang="es-MX" dirty="0"/>
          </a:p>
        </p:txBody>
      </p:sp>
    </p:spTree>
    <p:extLst>
      <p:ext uri="{BB962C8B-B14F-4D97-AF65-F5344CB8AC3E}">
        <p14:creationId xmlns:p14="http://schemas.microsoft.com/office/powerpoint/2010/main" val="25625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EC2B37-6724-4691-B1CC-116F637B683B}"/>
              </a:ext>
            </a:extLst>
          </p:cNvPr>
          <p:cNvSpPr>
            <a:spLocks noGrp="1"/>
          </p:cNvSpPr>
          <p:nvPr>
            <p:ph sz="quarter" idx="10"/>
          </p:nvPr>
        </p:nvSpPr>
        <p:spPr/>
        <p:txBody>
          <a:bodyPr/>
          <a:lstStyle/>
          <a:p>
            <a:pPr algn="just"/>
            <a:r>
              <a:rPr lang="es-MX" sz="2000" dirty="0"/>
              <a:t>Son aquellas que no mantienen relaciones patrimoniales con entidades financieras o sociedades controladoras de grupos financieros de los que formen parte instituciones de crédito y no tienen inscritos instrumentos de deuda en el Registro Nacional de Valores.</a:t>
            </a:r>
          </a:p>
        </p:txBody>
      </p:sp>
      <p:sp>
        <p:nvSpPr>
          <p:cNvPr id="2" name="Título 1">
            <a:extLst>
              <a:ext uri="{FF2B5EF4-FFF2-40B4-BE49-F238E27FC236}">
                <a16:creationId xmlns:a16="http://schemas.microsoft.com/office/drawing/2014/main" id="{F84069EA-E1AF-4DA1-90DF-DB58A8159C43}"/>
              </a:ext>
            </a:extLst>
          </p:cNvPr>
          <p:cNvSpPr>
            <a:spLocks noGrp="1"/>
          </p:cNvSpPr>
          <p:nvPr>
            <p:ph type="title"/>
          </p:nvPr>
        </p:nvSpPr>
        <p:spPr/>
        <p:txBody>
          <a:bodyPr/>
          <a:lstStyle/>
          <a:p>
            <a:r>
              <a:rPr lang="es-MX" sz="3600" b="1" dirty="0"/>
              <a:t>SOFOM no regulada (ENR</a:t>
            </a:r>
            <a:r>
              <a:rPr lang="es-MX" b="1" dirty="0"/>
              <a:t>)</a:t>
            </a:r>
          </a:p>
        </p:txBody>
      </p:sp>
      <p:sp>
        <p:nvSpPr>
          <p:cNvPr id="5" name="Marcador de número de diapositiva 4">
            <a:extLst>
              <a:ext uri="{FF2B5EF4-FFF2-40B4-BE49-F238E27FC236}">
                <a16:creationId xmlns:a16="http://schemas.microsoft.com/office/drawing/2014/main" id="{68E49520-0DBF-401E-ACA6-1F3641F30FC2}"/>
              </a:ext>
            </a:extLst>
          </p:cNvPr>
          <p:cNvSpPr>
            <a:spLocks noGrp="1"/>
          </p:cNvSpPr>
          <p:nvPr>
            <p:ph type="sldNum" sz="quarter" idx="11"/>
          </p:nvPr>
        </p:nvSpPr>
        <p:spPr/>
        <p:txBody>
          <a:bodyPr/>
          <a:lstStyle/>
          <a:p>
            <a:fld id="{E3DD57F4-BF6A-4134-B1DF-19FD5820C997}" type="slidenum">
              <a:rPr lang="es-MX" smtClean="0"/>
              <a:pPr/>
              <a:t>12</a:t>
            </a:fld>
            <a:endParaRPr lang="es-MX" dirty="0"/>
          </a:p>
        </p:txBody>
      </p:sp>
    </p:spTree>
    <p:extLst>
      <p:ext uri="{BB962C8B-B14F-4D97-AF65-F5344CB8AC3E}">
        <p14:creationId xmlns:p14="http://schemas.microsoft.com/office/powerpoint/2010/main" val="234264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0E0C-EB9A-4E31-85B4-D49AECEF7804}"/>
              </a:ext>
            </a:extLst>
          </p:cNvPr>
          <p:cNvSpPr>
            <a:spLocks noGrp="1"/>
          </p:cNvSpPr>
          <p:nvPr>
            <p:ph type="title" idx="4294967295"/>
          </p:nvPr>
        </p:nvSpPr>
        <p:spPr>
          <a:xfrm>
            <a:off x="1485900" y="415620"/>
            <a:ext cx="6172200" cy="1359391"/>
          </a:xfrm>
        </p:spPr>
        <p:txBody>
          <a:bodyPr>
            <a:normAutofit/>
          </a:bodyPr>
          <a:lstStyle/>
          <a:p>
            <a:r>
              <a:rPr lang="es-MX" sz="3600" b="1" dirty="0">
                <a:latin typeface="+mj-lt"/>
              </a:rPr>
              <a:t>Ley general de títulos</a:t>
            </a:r>
            <a:br>
              <a:rPr lang="es-MX" sz="3600" b="1" dirty="0">
                <a:latin typeface="+mj-lt"/>
              </a:rPr>
            </a:br>
            <a:r>
              <a:rPr lang="es-MX" sz="3600" b="1" dirty="0">
                <a:latin typeface="+mj-lt"/>
              </a:rPr>
              <a:t>y operaciones de rédito</a:t>
            </a:r>
          </a:p>
        </p:txBody>
      </p:sp>
      <p:sp>
        <p:nvSpPr>
          <p:cNvPr id="3" name="Marcador de contenido 2">
            <a:extLst>
              <a:ext uri="{FF2B5EF4-FFF2-40B4-BE49-F238E27FC236}">
                <a16:creationId xmlns:a16="http://schemas.microsoft.com/office/drawing/2014/main" id="{87178D41-AE46-4CE5-B5AC-3D61B482B4E0}"/>
              </a:ext>
            </a:extLst>
          </p:cNvPr>
          <p:cNvSpPr>
            <a:spLocks noGrp="1"/>
          </p:cNvSpPr>
          <p:nvPr>
            <p:ph idx="1"/>
          </p:nvPr>
        </p:nvSpPr>
        <p:spPr>
          <a:xfrm>
            <a:off x="914400" y="2040827"/>
            <a:ext cx="6172200" cy="2627992"/>
          </a:xfrm>
        </p:spPr>
        <p:txBody>
          <a:bodyPr/>
          <a:lstStyle/>
          <a:p>
            <a:r>
              <a:rPr lang="es-MX" sz="2000" dirty="0">
                <a:latin typeface="+mn-lt"/>
              </a:rPr>
              <a:t>De los créditos (Artículo 291 al 380)</a:t>
            </a:r>
          </a:p>
          <a:p>
            <a:endParaRPr lang="es-MX" sz="2000" dirty="0">
              <a:latin typeface="+mn-lt"/>
            </a:endParaRPr>
          </a:p>
          <a:p>
            <a:r>
              <a:rPr lang="es-MX" sz="2000" dirty="0">
                <a:latin typeface="+mn-lt"/>
              </a:rPr>
              <a:t>Fideicomisos de garantía (Artículo 395 al 407)</a:t>
            </a:r>
          </a:p>
          <a:p>
            <a:endParaRPr lang="es-MX" sz="2000" dirty="0">
              <a:latin typeface="+mn-lt"/>
            </a:endParaRPr>
          </a:p>
          <a:p>
            <a:r>
              <a:rPr lang="es-MX" sz="2000" dirty="0">
                <a:latin typeface="+mn-lt"/>
              </a:rPr>
              <a:t>Arrendamiento financiero (Artículo 408 al 418)</a:t>
            </a:r>
          </a:p>
          <a:p>
            <a:endParaRPr lang="es-MX" sz="2000" dirty="0">
              <a:latin typeface="+mn-lt"/>
            </a:endParaRPr>
          </a:p>
          <a:p>
            <a:r>
              <a:rPr lang="es-MX" sz="2000" dirty="0">
                <a:latin typeface="+mn-lt"/>
              </a:rPr>
              <a:t>Factoraje financiero (Artículo 419 al 431)</a:t>
            </a:r>
          </a:p>
        </p:txBody>
      </p:sp>
      <p:sp>
        <p:nvSpPr>
          <p:cNvPr id="5" name="Marcador de número de diapositiva 4">
            <a:extLst>
              <a:ext uri="{FF2B5EF4-FFF2-40B4-BE49-F238E27FC236}">
                <a16:creationId xmlns:a16="http://schemas.microsoft.com/office/drawing/2014/main" id="{2FC01CDB-03FA-4FF9-B169-74B971CFC70B}"/>
              </a:ext>
            </a:extLst>
          </p:cNvPr>
          <p:cNvSpPr>
            <a:spLocks noGrp="1"/>
          </p:cNvSpPr>
          <p:nvPr>
            <p:ph type="sldNum" sz="quarter" idx="10"/>
          </p:nvPr>
        </p:nvSpPr>
        <p:spPr/>
        <p:txBody>
          <a:bodyPr/>
          <a:lstStyle/>
          <a:p>
            <a:fld id="{E3DD57F4-BF6A-4134-B1DF-19FD5820C997}" type="slidenum">
              <a:rPr lang="es-MX" smtClean="0"/>
              <a:pPr/>
              <a:t>13</a:t>
            </a:fld>
            <a:endParaRPr lang="es-MX" dirty="0"/>
          </a:p>
        </p:txBody>
      </p:sp>
    </p:spTree>
    <p:extLst>
      <p:ext uri="{BB962C8B-B14F-4D97-AF65-F5344CB8AC3E}">
        <p14:creationId xmlns:p14="http://schemas.microsoft.com/office/powerpoint/2010/main" val="236469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0F03E4-D887-4F46-AD96-EBC00716989C}"/>
              </a:ext>
            </a:extLst>
          </p:cNvPr>
          <p:cNvSpPr>
            <a:spLocks noGrp="1"/>
          </p:cNvSpPr>
          <p:nvPr>
            <p:ph sz="quarter" idx="10"/>
          </p:nvPr>
        </p:nvSpPr>
        <p:spPr>
          <a:xfrm>
            <a:off x="607191" y="814335"/>
            <a:ext cx="7767638" cy="4091151"/>
          </a:xfrm>
        </p:spPr>
        <p:txBody>
          <a:bodyPr/>
          <a:lstStyle/>
          <a:p>
            <a:pPr algn="just"/>
            <a:r>
              <a:rPr lang="es-MX" sz="1800" dirty="0"/>
              <a:t>Las Sociedades Financieras de Objeto Limitado (SOFOL) </a:t>
            </a:r>
            <a:r>
              <a:rPr lang="es-MX" sz="1800" b="1" dirty="0"/>
              <a:t>podrán </a:t>
            </a:r>
            <a:r>
              <a:rPr lang="es-MX" sz="1800" dirty="0"/>
              <a:t>seguir actuando con el carácter de fiduciarias en los fideicomisos a los que se refiere el artículo 395 de la Ley General de Títulos y Operaciones de Crédito </a:t>
            </a:r>
            <a:r>
              <a:rPr lang="es-MX" sz="1800" b="1" dirty="0"/>
              <a:t>hasta que queden sin efectos las autorizaciones que les haya otorgado la SHCP</a:t>
            </a:r>
            <a:r>
              <a:rPr lang="es-MX" sz="1800" dirty="0"/>
              <a:t>, en términos de la fracción IV del artículo 103 de la Ley de Instituciones de Crédito, </a:t>
            </a:r>
            <a:r>
              <a:rPr lang="es-MX" sz="1800" dirty="0">
                <a:highlight>
                  <a:srgbClr val="FFFF00"/>
                </a:highlight>
              </a:rPr>
              <a:t>salvo que adopten la modalidad de sociedad financiera de objeto múltiple</a:t>
            </a:r>
            <a:r>
              <a:rPr lang="es-MX" sz="1800" dirty="0"/>
              <a:t>, en cuyo caso podrán continuar en el desempeño de su encomienda fiduciaria. </a:t>
            </a:r>
          </a:p>
          <a:p>
            <a:pPr algn="just"/>
            <a:endParaRPr lang="es-MX" sz="1800" dirty="0"/>
          </a:p>
          <a:p>
            <a:pPr algn="just"/>
            <a:r>
              <a:rPr lang="es-MX" sz="1800" dirty="0"/>
              <a:t>La Secretaría de Hacienda y Crédito Público podrá otorgar la autorización para la transformación a Sociedad Financiera de Objeto Limitado a las empresas de arrendamiento y factoraje financiero que los soliciten, las cuales continuarán reguladas.</a:t>
            </a:r>
          </a:p>
        </p:txBody>
      </p:sp>
      <p:sp>
        <p:nvSpPr>
          <p:cNvPr id="2" name="Título 1">
            <a:extLst>
              <a:ext uri="{FF2B5EF4-FFF2-40B4-BE49-F238E27FC236}">
                <a16:creationId xmlns:a16="http://schemas.microsoft.com/office/drawing/2014/main" id="{FFDB5917-845B-473D-91AC-D3DE58ACE5E1}"/>
              </a:ext>
            </a:extLst>
          </p:cNvPr>
          <p:cNvSpPr>
            <a:spLocks noGrp="1"/>
          </p:cNvSpPr>
          <p:nvPr>
            <p:ph type="title"/>
          </p:nvPr>
        </p:nvSpPr>
        <p:spPr>
          <a:xfrm>
            <a:off x="457200" y="167150"/>
            <a:ext cx="8229600" cy="857250"/>
          </a:xfrm>
        </p:spPr>
        <p:txBody>
          <a:bodyPr>
            <a:normAutofit/>
          </a:bodyPr>
          <a:lstStyle/>
          <a:p>
            <a:r>
              <a:rPr lang="es-MX" sz="3600" b="1" dirty="0"/>
              <a:t>Ley de instituciones de crédito</a:t>
            </a:r>
          </a:p>
        </p:txBody>
      </p:sp>
      <p:sp>
        <p:nvSpPr>
          <p:cNvPr id="5" name="Marcador de número de diapositiva 4">
            <a:extLst>
              <a:ext uri="{FF2B5EF4-FFF2-40B4-BE49-F238E27FC236}">
                <a16:creationId xmlns:a16="http://schemas.microsoft.com/office/drawing/2014/main" id="{C52C8FCB-FE05-461C-8F88-1965FBD47215}"/>
              </a:ext>
            </a:extLst>
          </p:cNvPr>
          <p:cNvSpPr>
            <a:spLocks noGrp="1"/>
          </p:cNvSpPr>
          <p:nvPr>
            <p:ph type="sldNum" sz="quarter" idx="11"/>
          </p:nvPr>
        </p:nvSpPr>
        <p:spPr/>
        <p:txBody>
          <a:bodyPr/>
          <a:lstStyle/>
          <a:p>
            <a:fld id="{E3DD57F4-BF6A-4134-B1DF-19FD5820C997}" type="slidenum">
              <a:rPr lang="es-MX" smtClean="0"/>
              <a:pPr/>
              <a:t>14</a:t>
            </a:fld>
            <a:endParaRPr lang="es-MX" dirty="0"/>
          </a:p>
        </p:txBody>
      </p:sp>
    </p:spTree>
    <p:extLst>
      <p:ext uri="{BB962C8B-B14F-4D97-AF65-F5344CB8AC3E}">
        <p14:creationId xmlns:p14="http://schemas.microsoft.com/office/powerpoint/2010/main" val="413078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781CE-1C6D-4A28-8C8D-F5185BFDD73E}"/>
              </a:ext>
            </a:extLst>
          </p:cNvPr>
          <p:cNvSpPr>
            <a:spLocks noGrp="1"/>
          </p:cNvSpPr>
          <p:nvPr>
            <p:ph type="title"/>
          </p:nvPr>
        </p:nvSpPr>
        <p:spPr>
          <a:xfrm>
            <a:off x="457200" y="1855225"/>
            <a:ext cx="8229600" cy="857250"/>
          </a:xfrm>
        </p:spPr>
        <p:txBody>
          <a:bodyPr>
            <a:normAutofit/>
          </a:bodyPr>
          <a:lstStyle/>
          <a:p>
            <a:r>
              <a:rPr lang="es-MX" sz="3600" b="1" dirty="0">
                <a:solidFill>
                  <a:schemeClr val="accent1"/>
                </a:solidFill>
                <a:latin typeface="+mn-lt"/>
              </a:rPr>
              <a:t>II. REQUISITOS DE CONSTITUCIÓN</a:t>
            </a:r>
            <a:endParaRPr lang="es-MX" sz="3600" dirty="0">
              <a:solidFill>
                <a:schemeClr val="accent1"/>
              </a:solidFill>
              <a:latin typeface="+mn-lt"/>
            </a:endParaRPr>
          </a:p>
        </p:txBody>
      </p:sp>
      <p:sp>
        <p:nvSpPr>
          <p:cNvPr id="5" name="Marcador de número de diapositiva 4">
            <a:extLst>
              <a:ext uri="{FF2B5EF4-FFF2-40B4-BE49-F238E27FC236}">
                <a16:creationId xmlns:a16="http://schemas.microsoft.com/office/drawing/2014/main" id="{3981DB97-D084-4C21-A706-455584AE1BAF}"/>
              </a:ext>
            </a:extLst>
          </p:cNvPr>
          <p:cNvSpPr>
            <a:spLocks noGrp="1"/>
          </p:cNvSpPr>
          <p:nvPr>
            <p:ph type="sldNum" sz="quarter" idx="11"/>
          </p:nvPr>
        </p:nvSpPr>
        <p:spPr/>
        <p:txBody>
          <a:bodyPr/>
          <a:lstStyle/>
          <a:p>
            <a:fld id="{E3DD57F4-BF6A-4134-B1DF-19FD5820C997}" type="slidenum">
              <a:rPr lang="es-MX" smtClean="0"/>
              <a:pPr/>
              <a:t>15</a:t>
            </a:fld>
            <a:endParaRPr lang="es-MX" dirty="0"/>
          </a:p>
        </p:txBody>
      </p:sp>
    </p:spTree>
    <p:extLst>
      <p:ext uri="{BB962C8B-B14F-4D97-AF65-F5344CB8AC3E}">
        <p14:creationId xmlns:p14="http://schemas.microsoft.com/office/powerpoint/2010/main" val="407753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EE0995-3189-4B42-A5CF-6A27907561CF}"/>
              </a:ext>
            </a:extLst>
          </p:cNvPr>
          <p:cNvSpPr>
            <a:spLocks noGrp="1"/>
          </p:cNvSpPr>
          <p:nvPr>
            <p:ph sz="quarter" idx="10"/>
          </p:nvPr>
        </p:nvSpPr>
        <p:spPr>
          <a:xfrm>
            <a:off x="682625" y="1127535"/>
            <a:ext cx="7767638" cy="3524475"/>
          </a:xfrm>
        </p:spPr>
        <p:txBody>
          <a:bodyPr/>
          <a:lstStyle/>
          <a:p>
            <a:pPr algn="just"/>
            <a:r>
              <a:rPr lang="es-MX" sz="2000" dirty="0"/>
              <a:t>En estricto apego a lo dispuesto por la Ley General de Sociedades Mercantiles, deberá ser una Sociedad Anónima.</a:t>
            </a:r>
          </a:p>
          <a:p>
            <a:pPr algn="just"/>
            <a:r>
              <a:rPr lang="es-MX" sz="2000" dirty="0"/>
              <a:t>Es muy común que sea de capital variable</a:t>
            </a:r>
          </a:p>
          <a:p>
            <a:pPr algn="just"/>
            <a:r>
              <a:rPr lang="es-MX" sz="2000" dirty="0"/>
              <a:t>Siempre deberá llevar la referencia a una Sociedad Financiera de Objeto Múltiple o de su acrónimo SOFOM.</a:t>
            </a:r>
          </a:p>
          <a:p>
            <a:pPr algn="just"/>
            <a:r>
              <a:rPr lang="es-MX" sz="2000" dirty="0"/>
              <a:t>Puede ser ER O ENR</a:t>
            </a:r>
          </a:p>
          <a:p>
            <a:pPr algn="just"/>
            <a:r>
              <a:rPr lang="es-ES" sz="2000" dirty="0"/>
              <a:t>Contemplar en sus estatutos sociales los requisitos que se señalan en el artículo 6 y 91 de la Ley General de Sociedades Mercantiles. (estatutos y requisitos adicionales, respectivamente)</a:t>
            </a:r>
            <a:endParaRPr lang="es-MX" sz="2000" dirty="0"/>
          </a:p>
        </p:txBody>
      </p:sp>
      <p:sp>
        <p:nvSpPr>
          <p:cNvPr id="2" name="Título 1">
            <a:extLst>
              <a:ext uri="{FF2B5EF4-FFF2-40B4-BE49-F238E27FC236}">
                <a16:creationId xmlns:a16="http://schemas.microsoft.com/office/drawing/2014/main" id="{D1DD2C3C-BF88-4931-8B6C-BA14D95500C9}"/>
              </a:ext>
            </a:extLst>
          </p:cNvPr>
          <p:cNvSpPr>
            <a:spLocks noGrp="1"/>
          </p:cNvSpPr>
          <p:nvPr>
            <p:ph type="title"/>
          </p:nvPr>
        </p:nvSpPr>
        <p:spPr>
          <a:xfrm>
            <a:off x="682625" y="335402"/>
            <a:ext cx="8229600" cy="670805"/>
          </a:xfrm>
        </p:spPr>
        <p:txBody>
          <a:bodyPr/>
          <a:lstStyle/>
          <a:p>
            <a:r>
              <a:rPr lang="es-MX" sz="3600" b="1" dirty="0"/>
              <a:t>Sociedad anónima</a:t>
            </a:r>
          </a:p>
        </p:txBody>
      </p:sp>
      <p:sp>
        <p:nvSpPr>
          <p:cNvPr id="5" name="Marcador de número de diapositiva 4">
            <a:extLst>
              <a:ext uri="{FF2B5EF4-FFF2-40B4-BE49-F238E27FC236}">
                <a16:creationId xmlns:a16="http://schemas.microsoft.com/office/drawing/2014/main" id="{70320ACA-C012-4E0F-AA16-D4B3ED6A82DA}"/>
              </a:ext>
            </a:extLst>
          </p:cNvPr>
          <p:cNvSpPr>
            <a:spLocks noGrp="1"/>
          </p:cNvSpPr>
          <p:nvPr>
            <p:ph type="sldNum" sz="quarter" idx="11"/>
          </p:nvPr>
        </p:nvSpPr>
        <p:spPr/>
        <p:txBody>
          <a:bodyPr/>
          <a:lstStyle/>
          <a:p>
            <a:fld id="{E3DD57F4-BF6A-4134-B1DF-19FD5820C997}" type="slidenum">
              <a:rPr lang="es-MX" smtClean="0"/>
              <a:pPr/>
              <a:t>16</a:t>
            </a:fld>
            <a:endParaRPr lang="es-MX" dirty="0"/>
          </a:p>
        </p:txBody>
      </p:sp>
    </p:spTree>
    <p:extLst>
      <p:ext uri="{BB962C8B-B14F-4D97-AF65-F5344CB8AC3E}">
        <p14:creationId xmlns:p14="http://schemas.microsoft.com/office/powerpoint/2010/main" val="22681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297B5-0AB0-46C2-BEA5-54D800BD038E}"/>
              </a:ext>
            </a:extLst>
          </p:cNvPr>
          <p:cNvSpPr>
            <a:spLocks noGrp="1"/>
          </p:cNvSpPr>
          <p:nvPr>
            <p:ph type="title" idx="4294967295"/>
          </p:nvPr>
        </p:nvSpPr>
        <p:spPr>
          <a:xfrm>
            <a:off x="1485900" y="395892"/>
            <a:ext cx="6172200" cy="857250"/>
          </a:xfrm>
        </p:spPr>
        <p:txBody>
          <a:bodyPr/>
          <a:lstStyle/>
          <a:p>
            <a:r>
              <a:rPr lang="es-MX" sz="3600" b="1" dirty="0">
                <a:latin typeface="+mj-lt"/>
              </a:rPr>
              <a:t>Objeto social</a:t>
            </a:r>
          </a:p>
        </p:txBody>
      </p:sp>
      <p:sp>
        <p:nvSpPr>
          <p:cNvPr id="3" name="Marcador de contenido 2">
            <a:extLst>
              <a:ext uri="{FF2B5EF4-FFF2-40B4-BE49-F238E27FC236}">
                <a16:creationId xmlns:a16="http://schemas.microsoft.com/office/drawing/2014/main" id="{F719CD69-869E-4470-B7C6-31880F50EA34}"/>
              </a:ext>
            </a:extLst>
          </p:cNvPr>
          <p:cNvSpPr>
            <a:spLocks noGrp="1"/>
          </p:cNvSpPr>
          <p:nvPr>
            <p:ph idx="1"/>
          </p:nvPr>
        </p:nvSpPr>
        <p:spPr>
          <a:xfrm>
            <a:off x="957431" y="1347865"/>
            <a:ext cx="6700669" cy="1817367"/>
          </a:xfrm>
        </p:spPr>
        <p:txBody>
          <a:bodyPr/>
          <a:lstStyle/>
          <a:p>
            <a:pPr marL="0" indent="0" algn="just">
              <a:buNone/>
            </a:pPr>
            <a:r>
              <a:rPr lang="es-MX" sz="2000" dirty="0">
                <a:latin typeface="+mn-lt"/>
              </a:rPr>
              <a:t>Deberán contemplar expresamente como objeto social principal la realización habitual y profesional de una o más de las actividades de otorgamiento de crédito, arrendamiento financiero o factoraje financiero.</a:t>
            </a:r>
          </a:p>
          <a:p>
            <a:pPr marL="0" indent="0">
              <a:buNone/>
            </a:pPr>
            <a:endParaRPr lang="es-MX" sz="2000" dirty="0">
              <a:latin typeface="+mn-lt"/>
            </a:endParaRPr>
          </a:p>
        </p:txBody>
      </p:sp>
      <p:sp>
        <p:nvSpPr>
          <p:cNvPr id="5" name="Marcador de número de diapositiva 4">
            <a:extLst>
              <a:ext uri="{FF2B5EF4-FFF2-40B4-BE49-F238E27FC236}">
                <a16:creationId xmlns:a16="http://schemas.microsoft.com/office/drawing/2014/main" id="{93A25F54-1B5E-4E20-8C87-93DDF8ADE98F}"/>
              </a:ext>
            </a:extLst>
          </p:cNvPr>
          <p:cNvSpPr>
            <a:spLocks noGrp="1"/>
          </p:cNvSpPr>
          <p:nvPr>
            <p:ph type="sldNum" sz="quarter" idx="10"/>
          </p:nvPr>
        </p:nvSpPr>
        <p:spPr/>
        <p:txBody>
          <a:bodyPr/>
          <a:lstStyle/>
          <a:p>
            <a:fld id="{E3DD57F4-BF6A-4134-B1DF-19FD5820C997}" type="slidenum">
              <a:rPr lang="es-MX" smtClean="0"/>
              <a:pPr/>
              <a:t>17</a:t>
            </a:fld>
            <a:endParaRPr lang="es-MX" dirty="0"/>
          </a:p>
        </p:txBody>
      </p:sp>
    </p:spTree>
    <p:extLst>
      <p:ext uri="{BB962C8B-B14F-4D97-AF65-F5344CB8AC3E}">
        <p14:creationId xmlns:p14="http://schemas.microsoft.com/office/powerpoint/2010/main" val="340638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57611" y="172230"/>
            <a:ext cx="7304443" cy="857250"/>
          </a:xfrm>
        </p:spPr>
        <p:txBody>
          <a:bodyPr>
            <a:noAutofit/>
          </a:bodyPr>
          <a:lstStyle/>
          <a:p>
            <a:r>
              <a:rPr lang="es-MX" sz="3600" b="1" dirty="0">
                <a:latin typeface="+mn-lt"/>
              </a:rPr>
              <a:t>Constitución de una</a:t>
            </a:r>
            <a:br>
              <a:rPr lang="es-MX" sz="3600" b="1" dirty="0">
                <a:latin typeface="+mn-lt"/>
              </a:rPr>
            </a:br>
            <a:r>
              <a:rPr lang="es-MX" sz="3600" b="1" dirty="0">
                <a:latin typeface="+mn-lt"/>
              </a:rPr>
              <a:t>Sociedad Anónima (Art.90 LGSM)</a:t>
            </a:r>
          </a:p>
        </p:txBody>
      </p:sp>
      <p:sp>
        <p:nvSpPr>
          <p:cNvPr id="3" name="2 Marcador de contenido"/>
          <p:cNvSpPr>
            <a:spLocks noGrp="1"/>
          </p:cNvSpPr>
          <p:nvPr>
            <p:ph idx="1"/>
          </p:nvPr>
        </p:nvSpPr>
        <p:spPr>
          <a:xfrm>
            <a:off x="935915" y="1451687"/>
            <a:ext cx="7261412" cy="3590213"/>
          </a:xfrm>
        </p:spPr>
        <p:txBody>
          <a:bodyPr>
            <a:normAutofit/>
          </a:bodyPr>
          <a:lstStyle/>
          <a:p>
            <a:pPr algn="just"/>
            <a:r>
              <a:rPr lang="es-MX" sz="1800" dirty="0">
                <a:latin typeface="+mn-lt"/>
              </a:rPr>
              <a:t>La sociedad anónima puede constituirse por la comparecencia ante </a:t>
            </a:r>
            <a:r>
              <a:rPr lang="es-MX" sz="1800" b="1" u="sng" dirty="0">
                <a:latin typeface="+mn-lt"/>
              </a:rPr>
              <a:t>fedatario público</a:t>
            </a:r>
            <a:r>
              <a:rPr lang="es-MX" sz="1800" dirty="0">
                <a:latin typeface="+mn-lt"/>
              </a:rPr>
              <a:t>, de las personas que otorguen </a:t>
            </a:r>
            <a:r>
              <a:rPr lang="es-MX" sz="1800" b="1" u="sng" dirty="0">
                <a:latin typeface="+mn-lt"/>
              </a:rPr>
              <a:t>la escritura o póliza correspondiente</a:t>
            </a:r>
            <a:r>
              <a:rPr lang="es-MX" sz="1800" dirty="0">
                <a:latin typeface="+mn-lt"/>
              </a:rPr>
              <a:t>, o </a:t>
            </a:r>
            <a:r>
              <a:rPr lang="es-MX" sz="1800" dirty="0">
                <a:highlight>
                  <a:srgbClr val="FFFF00"/>
                </a:highlight>
                <a:latin typeface="+mn-lt"/>
              </a:rPr>
              <a:t>por suscripción pública</a:t>
            </a:r>
            <a:r>
              <a:rPr lang="es-MX" sz="1800" dirty="0">
                <a:latin typeface="+mn-lt"/>
              </a:rPr>
              <a:t>, </a:t>
            </a:r>
            <a:r>
              <a:rPr lang="es-MX" sz="1800" b="1" u="sng" dirty="0">
                <a:latin typeface="+mn-lt"/>
              </a:rPr>
              <a:t>en cuyo caso se estará a lo establecido en el artículo 11 de la Ley del Mercado de Valores.</a:t>
            </a:r>
          </a:p>
          <a:p>
            <a:pPr algn="just"/>
            <a:endParaRPr lang="es-MX" sz="1800" b="1" u="sng" dirty="0">
              <a:latin typeface="+mn-lt"/>
            </a:endParaRPr>
          </a:p>
          <a:p>
            <a:pPr algn="just"/>
            <a:r>
              <a:rPr lang="es-MX" sz="1800" dirty="0">
                <a:latin typeface="+mn-lt"/>
              </a:rPr>
              <a:t>No queda muy claro el camino ya que, aunque el artículo 90 LGSM nos refiera al artículo 11 de </a:t>
            </a:r>
            <a:r>
              <a:rPr lang="es-MX" sz="1800" b="1" dirty="0">
                <a:latin typeface="+mn-lt"/>
              </a:rPr>
              <a:t>la Ley del Mercado de Valores (LMV), </a:t>
            </a:r>
            <a:r>
              <a:rPr lang="es-MX" sz="1800" dirty="0">
                <a:latin typeface="+mn-lt"/>
              </a:rPr>
              <a:t>existe un artículo 92 LGSM donde se establece el procedimiento para la </a:t>
            </a:r>
            <a:r>
              <a:rPr lang="es-MX" sz="1800" dirty="0">
                <a:highlight>
                  <a:srgbClr val="FFFF00"/>
                </a:highlight>
                <a:latin typeface="+mn-lt"/>
              </a:rPr>
              <a:t>constitución de sociedades por suscripción pública.</a:t>
            </a:r>
          </a:p>
        </p:txBody>
      </p:sp>
      <p:sp>
        <p:nvSpPr>
          <p:cNvPr id="5" name="Marcador de número de diapositiva 4">
            <a:extLst>
              <a:ext uri="{FF2B5EF4-FFF2-40B4-BE49-F238E27FC236}">
                <a16:creationId xmlns:a16="http://schemas.microsoft.com/office/drawing/2014/main" id="{5B120E8F-FBF7-4AB1-8DB1-39D156BD88F5}"/>
              </a:ext>
            </a:extLst>
          </p:cNvPr>
          <p:cNvSpPr>
            <a:spLocks noGrp="1"/>
          </p:cNvSpPr>
          <p:nvPr>
            <p:ph type="sldNum" sz="quarter" idx="10"/>
          </p:nvPr>
        </p:nvSpPr>
        <p:spPr/>
        <p:txBody>
          <a:bodyPr/>
          <a:lstStyle/>
          <a:p>
            <a:fld id="{E3DD57F4-BF6A-4134-B1DF-19FD5820C997}" type="slidenum">
              <a:rPr lang="es-MX" smtClean="0"/>
              <a:pPr/>
              <a:t>18</a:t>
            </a:fld>
            <a:endParaRPr lang="es-MX" dirty="0"/>
          </a:p>
        </p:txBody>
      </p:sp>
    </p:spTree>
    <p:extLst>
      <p:ext uri="{BB962C8B-B14F-4D97-AF65-F5344CB8AC3E}">
        <p14:creationId xmlns:p14="http://schemas.microsoft.com/office/powerpoint/2010/main" val="100319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34701" y="128809"/>
            <a:ext cx="7304443" cy="857250"/>
          </a:xfrm>
        </p:spPr>
        <p:txBody>
          <a:bodyPr>
            <a:noAutofit/>
          </a:bodyPr>
          <a:lstStyle/>
          <a:p>
            <a:r>
              <a:rPr lang="es-MX" sz="3600" b="1" dirty="0">
                <a:latin typeface="+mn-lt"/>
              </a:rPr>
              <a:t>Constitución de una</a:t>
            </a:r>
            <a:br>
              <a:rPr lang="es-MX" sz="3600" b="1" dirty="0">
                <a:latin typeface="+mn-lt"/>
              </a:rPr>
            </a:br>
            <a:r>
              <a:rPr lang="es-MX" sz="3600" b="1" dirty="0">
                <a:latin typeface="+mn-lt"/>
              </a:rPr>
              <a:t>Sociedad Anónima (Art.90 LGSM)</a:t>
            </a:r>
          </a:p>
        </p:txBody>
      </p:sp>
      <p:sp>
        <p:nvSpPr>
          <p:cNvPr id="3" name="2 Marcador de contenido"/>
          <p:cNvSpPr>
            <a:spLocks noGrp="1"/>
          </p:cNvSpPr>
          <p:nvPr>
            <p:ph idx="1"/>
          </p:nvPr>
        </p:nvSpPr>
        <p:spPr>
          <a:xfrm>
            <a:off x="935915" y="1247887"/>
            <a:ext cx="7261412" cy="3794013"/>
          </a:xfrm>
        </p:spPr>
        <p:txBody>
          <a:bodyPr>
            <a:normAutofit/>
          </a:bodyPr>
          <a:lstStyle/>
          <a:p>
            <a:pPr algn="just"/>
            <a:r>
              <a:rPr lang="es-MX" sz="1800" dirty="0">
                <a:latin typeface="+mn-lt"/>
              </a:rPr>
              <a:t>No obstante, lo anterior, considero que la intención del legislador al no derogar el  artículo 92 LGSM, es que el particular cumpla tanto con el citado ordenamiento y también con el  artículo 11 </a:t>
            </a:r>
            <a:r>
              <a:rPr lang="es-MX" sz="1800" b="1" dirty="0">
                <a:latin typeface="+mn-lt"/>
              </a:rPr>
              <a:t>LMV</a:t>
            </a:r>
            <a:r>
              <a:rPr lang="es-MX" sz="1800" dirty="0">
                <a:latin typeface="+mn-lt"/>
              </a:rPr>
              <a:t> que a la letra señala:</a:t>
            </a:r>
          </a:p>
          <a:p>
            <a:pPr algn="just"/>
            <a:endParaRPr lang="es-MX" sz="1800" dirty="0">
              <a:latin typeface="+mn-lt"/>
            </a:endParaRPr>
          </a:p>
          <a:p>
            <a:pPr marL="0" indent="0" algn="just">
              <a:buNone/>
            </a:pPr>
            <a:r>
              <a:rPr lang="es-MX" sz="1800" dirty="0">
                <a:latin typeface="+mn-lt"/>
              </a:rPr>
              <a:t>	“Las sociedades anónimas que pretendan constituirse a través 	del mecanismo de </a:t>
            </a:r>
            <a:r>
              <a:rPr lang="es-MX" sz="1800" b="1" dirty="0">
                <a:latin typeface="+mn-lt"/>
              </a:rPr>
              <a:t>suscripción pública </a:t>
            </a:r>
            <a:r>
              <a:rPr lang="es-MX" sz="1800" dirty="0">
                <a:latin typeface="+mn-lt"/>
              </a:rPr>
              <a:t>a que se refiere el 	artículo 90 de la Ley General de Sociedades Mercantiles, 	</a:t>
            </a:r>
            <a:r>
              <a:rPr lang="es-MX" sz="1800" u="sng" dirty="0">
                <a:latin typeface="+mn-lt"/>
              </a:rPr>
              <a:t>deberán inscribir las acciones representativas de su capital </a:t>
            </a:r>
            <a:r>
              <a:rPr lang="es-MX" sz="1800" dirty="0">
                <a:latin typeface="+mn-lt"/>
              </a:rPr>
              <a:t>	</a:t>
            </a:r>
            <a:r>
              <a:rPr lang="es-MX" sz="1800" u="sng" dirty="0">
                <a:latin typeface="+mn-lt"/>
              </a:rPr>
              <a:t>social en el Registro y obtener la autorización de la Comisión </a:t>
            </a:r>
            <a:r>
              <a:rPr lang="es-MX" sz="1800" dirty="0">
                <a:latin typeface="+mn-lt"/>
              </a:rPr>
              <a:t>	</a:t>
            </a:r>
            <a:r>
              <a:rPr lang="es-MX" sz="1800" u="sng" dirty="0">
                <a:latin typeface="+mn-lt"/>
              </a:rPr>
              <a:t>para realizar su oferta pública</a:t>
            </a:r>
            <a:r>
              <a:rPr lang="es-MX" sz="1800" dirty="0">
                <a:latin typeface="+mn-lt"/>
              </a:rPr>
              <a:t>,</a:t>
            </a:r>
            <a:r>
              <a:rPr lang="es-MX" sz="1800" u="sng" dirty="0">
                <a:latin typeface="+mn-lt"/>
              </a:rPr>
              <a:t> ajustándose a los requisitos que </a:t>
            </a:r>
            <a:r>
              <a:rPr lang="es-MX" sz="1800" dirty="0">
                <a:latin typeface="+mn-lt"/>
              </a:rPr>
              <a:t>	</a:t>
            </a:r>
            <a:r>
              <a:rPr lang="es-MX" sz="1800" u="sng" dirty="0">
                <a:latin typeface="+mn-lt"/>
              </a:rPr>
              <a:t>les sean aplicables en términos de esta Ley.”</a:t>
            </a:r>
          </a:p>
        </p:txBody>
      </p:sp>
      <p:sp>
        <p:nvSpPr>
          <p:cNvPr id="5" name="Marcador de número de diapositiva 4">
            <a:extLst>
              <a:ext uri="{FF2B5EF4-FFF2-40B4-BE49-F238E27FC236}">
                <a16:creationId xmlns:a16="http://schemas.microsoft.com/office/drawing/2014/main" id="{FD931549-7F16-47E8-BC2B-034505A1A9E1}"/>
              </a:ext>
            </a:extLst>
          </p:cNvPr>
          <p:cNvSpPr>
            <a:spLocks noGrp="1"/>
          </p:cNvSpPr>
          <p:nvPr>
            <p:ph type="sldNum" sz="quarter" idx="10"/>
          </p:nvPr>
        </p:nvSpPr>
        <p:spPr/>
        <p:txBody>
          <a:bodyPr/>
          <a:lstStyle/>
          <a:p>
            <a:fld id="{E3DD57F4-BF6A-4134-B1DF-19FD5820C997}" type="slidenum">
              <a:rPr lang="es-MX" smtClean="0"/>
              <a:pPr/>
              <a:t>19</a:t>
            </a:fld>
            <a:endParaRPr lang="es-MX" dirty="0"/>
          </a:p>
        </p:txBody>
      </p:sp>
    </p:spTree>
    <p:extLst>
      <p:ext uri="{BB962C8B-B14F-4D97-AF65-F5344CB8AC3E}">
        <p14:creationId xmlns:p14="http://schemas.microsoft.com/office/powerpoint/2010/main" val="372527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D93A8D-1140-4040-BFE5-0A9609779B20}"/>
              </a:ext>
            </a:extLst>
          </p:cNvPr>
          <p:cNvSpPr>
            <a:spLocks noGrp="1"/>
          </p:cNvSpPr>
          <p:nvPr>
            <p:ph sz="quarter" idx="10"/>
          </p:nvPr>
        </p:nvSpPr>
        <p:spPr>
          <a:xfrm>
            <a:off x="682625" y="1355464"/>
            <a:ext cx="7767638" cy="3270323"/>
          </a:xfrm>
        </p:spPr>
        <p:txBody>
          <a:bodyPr/>
          <a:lstStyle/>
          <a:p>
            <a:pPr marL="0" indent="0" algn="just">
              <a:buNone/>
            </a:pPr>
            <a:r>
              <a:rPr lang="es-MX" sz="2400" dirty="0"/>
              <a:t>Analizar los fundamentos legales de constitución, operación y funcionamiento de una SOFOM, E.R. y E.N.R., así como las implicaciones en materia de obligaciones fiscales para el cumplimiento de pago de contribuciones, efectos financieros de sus operaciones principales y registros contables sugeridos, cumpliendo las obligaciones derivadas de la Ley contra el Lavado de Dinero. Asimismo, se comentarán estrategias fiscales para el fondeo y retiro de utilidades de los accionistas</a:t>
            </a:r>
          </a:p>
        </p:txBody>
      </p:sp>
      <p:sp>
        <p:nvSpPr>
          <p:cNvPr id="2" name="Título 1">
            <a:extLst>
              <a:ext uri="{FF2B5EF4-FFF2-40B4-BE49-F238E27FC236}">
                <a16:creationId xmlns:a16="http://schemas.microsoft.com/office/drawing/2014/main" id="{24163971-4891-4451-B4D4-8C400B4EC56E}"/>
              </a:ext>
            </a:extLst>
          </p:cNvPr>
          <p:cNvSpPr>
            <a:spLocks noGrp="1"/>
          </p:cNvSpPr>
          <p:nvPr>
            <p:ph type="title"/>
          </p:nvPr>
        </p:nvSpPr>
        <p:spPr/>
        <p:txBody>
          <a:bodyPr/>
          <a:lstStyle/>
          <a:p>
            <a:r>
              <a:rPr lang="es-ES" sz="3600" b="1" dirty="0">
                <a:latin typeface="+mj-lt"/>
                <a:cs typeface="Helvetica"/>
              </a:rPr>
              <a:t>Objetivo General</a:t>
            </a:r>
            <a:endParaRPr lang="es-MX" dirty="0"/>
          </a:p>
        </p:txBody>
      </p:sp>
      <p:sp>
        <p:nvSpPr>
          <p:cNvPr id="5" name="Marcador de número de diapositiva 4">
            <a:extLst>
              <a:ext uri="{FF2B5EF4-FFF2-40B4-BE49-F238E27FC236}">
                <a16:creationId xmlns:a16="http://schemas.microsoft.com/office/drawing/2014/main" id="{6D4B1C06-B468-4EFB-8BE0-6F12BF64A9AE}"/>
              </a:ext>
            </a:extLst>
          </p:cNvPr>
          <p:cNvSpPr>
            <a:spLocks noGrp="1"/>
          </p:cNvSpPr>
          <p:nvPr>
            <p:ph type="sldNum" sz="quarter" idx="11"/>
          </p:nvPr>
        </p:nvSpPr>
        <p:spPr/>
        <p:txBody>
          <a:bodyPr/>
          <a:lstStyle/>
          <a:p>
            <a:fld id="{E3DD57F4-BF6A-4134-B1DF-19FD5820C997}" type="slidenum">
              <a:rPr lang="es-MX" smtClean="0"/>
              <a:pPr/>
              <a:t>2</a:t>
            </a:fld>
            <a:endParaRPr lang="es-MX" dirty="0"/>
          </a:p>
        </p:txBody>
      </p:sp>
    </p:spTree>
    <p:extLst>
      <p:ext uri="{BB962C8B-B14F-4D97-AF65-F5344CB8AC3E}">
        <p14:creationId xmlns:p14="http://schemas.microsoft.com/office/powerpoint/2010/main" val="79589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D4FB35A-89F1-4C79-B120-B8343ACF4C25}"/>
              </a:ext>
            </a:extLst>
          </p:cNvPr>
          <p:cNvSpPr>
            <a:spLocks noGrp="1"/>
          </p:cNvSpPr>
          <p:nvPr>
            <p:ph sz="quarter" idx="10"/>
          </p:nvPr>
        </p:nvSpPr>
        <p:spPr>
          <a:xfrm>
            <a:off x="682625" y="901625"/>
            <a:ext cx="7767638" cy="3022900"/>
          </a:xfrm>
        </p:spPr>
        <p:txBody>
          <a:bodyPr/>
          <a:lstStyle/>
          <a:p>
            <a:pPr marL="0" indent="0" algn="just">
              <a:buNone/>
            </a:pPr>
            <a:endParaRPr lang="es-MX" sz="1800" u="sng" dirty="0"/>
          </a:p>
          <a:p>
            <a:pPr algn="just"/>
            <a:r>
              <a:rPr lang="es-MX" sz="2000" dirty="0"/>
              <a:t>A su vez, el  artículo 92 LGSM establece:</a:t>
            </a:r>
            <a:r>
              <a:rPr lang="es-MX" sz="2000" u="sng" dirty="0"/>
              <a:t> “Cuando la sociedad anónima haya de constituirse por suscripción publica, los fundadores redactarán y depositarán en el Registro Público de Comercio un programa que deberá contener el proyecto de los estatutos.”</a:t>
            </a:r>
          </a:p>
          <a:p>
            <a:pPr algn="just"/>
            <a:endParaRPr lang="es-MX" sz="2000" u="sng" dirty="0"/>
          </a:p>
          <a:p>
            <a:pPr algn="just"/>
            <a:r>
              <a:rPr lang="es-MX" sz="2000" dirty="0"/>
              <a:t>Como podemos observar en el texto subrayado, el  artículo 11 LMV se refiere a las acciones y el artículo 92 LGSM se refiere a los estatutos, entonces no son mutuamente excluyentes ambas regulaciones.</a:t>
            </a:r>
          </a:p>
        </p:txBody>
      </p:sp>
      <p:sp>
        <p:nvSpPr>
          <p:cNvPr id="5" name="Marcador de número de diapositiva 4">
            <a:extLst>
              <a:ext uri="{FF2B5EF4-FFF2-40B4-BE49-F238E27FC236}">
                <a16:creationId xmlns:a16="http://schemas.microsoft.com/office/drawing/2014/main" id="{91B9F9AA-0EA2-4B2F-87E7-1DD6CE414E74}"/>
              </a:ext>
            </a:extLst>
          </p:cNvPr>
          <p:cNvSpPr>
            <a:spLocks noGrp="1"/>
          </p:cNvSpPr>
          <p:nvPr>
            <p:ph type="sldNum" sz="quarter" idx="11"/>
          </p:nvPr>
        </p:nvSpPr>
        <p:spPr/>
        <p:txBody>
          <a:bodyPr/>
          <a:lstStyle/>
          <a:p>
            <a:fld id="{E3DD57F4-BF6A-4134-B1DF-19FD5820C997}" type="slidenum">
              <a:rPr lang="es-MX" smtClean="0"/>
              <a:pPr/>
              <a:t>20</a:t>
            </a:fld>
            <a:endParaRPr lang="es-MX" dirty="0"/>
          </a:p>
        </p:txBody>
      </p:sp>
    </p:spTree>
    <p:extLst>
      <p:ext uri="{BB962C8B-B14F-4D97-AF65-F5344CB8AC3E}">
        <p14:creationId xmlns:p14="http://schemas.microsoft.com/office/powerpoint/2010/main" val="379536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D1DB1-250C-4551-8D68-A19FDA4EC9FC}"/>
              </a:ext>
            </a:extLst>
          </p:cNvPr>
          <p:cNvSpPr>
            <a:spLocks noGrp="1"/>
          </p:cNvSpPr>
          <p:nvPr>
            <p:ph type="title" idx="4294967295"/>
          </p:nvPr>
        </p:nvSpPr>
        <p:spPr>
          <a:xfrm>
            <a:off x="1485900" y="204395"/>
            <a:ext cx="6172200" cy="1325467"/>
          </a:xfrm>
        </p:spPr>
        <p:txBody>
          <a:bodyPr>
            <a:normAutofit/>
          </a:bodyPr>
          <a:lstStyle/>
          <a:p>
            <a:r>
              <a:rPr lang="es-MX" sz="3600" b="1" dirty="0">
                <a:latin typeface="+mn-lt"/>
              </a:rPr>
              <a:t>Sociedad anónima</a:t>
            </a:r>
            <a:br>
              <a:rPr lang="es-MX" sz="3600" b="1" dirty="0">
                <a:latin typeface="+mn-lt"/>
              </a:rPr>
            </a:br>
            <a:r>
              <a:rPr lang="es-MX" sz="3600" b="1" dirty="0">
                <a:latin typeface="+mn-lt"/>
              </a:rPr>
              <a:t>promotora de inversión</a:t>
            </a:r>
          </a:p>
        </p:txBody>
      </p:sp>
      <p:sp>
        <p:nvSpPr>
          <p:cNvPr id="3" name="Marcador de contenido 2">
            <a:extLst>
              <a:ext uri="{FF2B5EF4-FFF2-40B4-BE49-F238E27FC236}">
                <a16:creationId xmlns:a16="http://schemas.microsoft.com/office/drawing/2014/main" id="{7ED7F17E-70E9-4CCD-9BFB-8D00358E8487}"/>
              </a:ext>
            </a:extLst>
          </p:cNvPr>
          <p:cNvSpPr>
            <a:spLocks noGrp="1"/>
          </p:cNvSpPr>
          <p:nvPr>
            <p:ph idx="1"/>
          </p:nvPr>
        </p:nvSpPr>
        <p:spPr>
          <a:xfrm>
            <a:off x="1011219" y="1818043"/>
            <a:ext cx="7110805" cy="2658122"/>
          </a:xfrm>
        </p:spPr>
        <p:txBody>
          <a:bodyPr/>
          <a:lstStyle/>
          <a:p>
            <a:pPr algn="just"/>
            <a:r>
              <a:rPr lang="es-MX" sz="2000" dirty="0">
                <a:latin typeface="+mn-lt"/>
              </a:rPr>
              <a:t>Conforme a lo dispuesto en la </a:t>
            </a:r>
            <a:r>
              <a:rPr lang="es-MX" sz="2000" b="1" dirty="0">
                <a:latin typeface="+mn-lt"/>
              </a:rPr>
              <a:t>fracción I del artículo 10 de la Ley de Mercado de Valores</a:t>
            </a:r>
            <a:r>
              <a:rPr lang="es-MX" sz="2000" dirty="0">
                <a:latin typeface="+mn-lt"/>
              </a:rPr>
              <a:t>, una sociedad anónima </a:t>
            </a:r>
            <a:r>
              <a:rPr lang="es-MX" sz="2000" b="1" dirty="0">
                <a:highlight>
                  <a:srgbClr val="FFFF00"/>
                </a:highlight>
                <a:latin typeface="+mn-lt"/>
              </a:rPr>
              <a:t>PUEDE</a:t>
            </a:r>
            <a:r>
              <a:rPr lang="es-MX" sz="2000" dirty="0">
                <a:latin typeface="+mn-lt"/>
              </a:rPr>
              <a:t> adoptar o constituirse como promotora de la inversión.</a:t>
            </a:r>
          </a:p>
          <a:p>
            <a:pPr algn="just"/>
            <a:endParaRPr lang="es-MX" sz="2000" dirty="0">
              <a:latin typeface="+mn-lt"/>
            </a:endParaRPr>
          </a:p>
          <a:p>
            <a:pPr algn="just"/>
            <a:r>
              <a:rPr lang="es-ES" sz="2000" dirty="0">
                <a:latin typeface="+mn-lt"/>
              </a:rPr>
              <a:t>Las sociedades anónimas promotoras de inversión no estarán sujetas a la supervisión de la CNBV, </a:t>
            </a:r>
            <a:r>
              <a:rPr lang="es-ES" sz="2000" dirty="0">
                <a:highlight>
                  <a:srgbClr val="FFFF00"/>
                </a:highlight>
                <a:latin typeface="+mn-lt"/>
              </a:rPr>
              <a:t>salvo que inscriban valores en el Registro Nacional de Valores.</a:t>
            </a:r>
            <a:endParaRPr lang="es-MX" sz="2000" dirty="0">
              <a:highlight>
                <a:srgbClr val="FFFF00"/>
              </a:highlight>
              <a:latin typeface="+mn-lt"/>
            </a:endParaRPr>
          </a:p>
        </p:txBody>
      </p:sp>
      <p:sp>
        <p:nvSpPr>
          <p:cNvPr id="5" name="Marcador de número de diapositiva 4">
            <a:extLst>
              <a:ext uri="{FF2B5EF4-FFF2-40B4-BE49-F238E27FC236}">
                <a16:creationId xmlns:a16="http://schemas.microsoft.com/office/drawing/2014/main" id="{FF52C031-5802-4D30-85A5-2D3585B925F9}"/>
              </a:ext>
            </a:extLst>
          </p:cNvPr>
          <p:cNvSpPr>
            <a:spLocks noGrp="1"/>
          </p:cNvSpPr>
          <p:nvPr>
            <p:ph type="sldNum" sz="quarter" idx="10"/>
          </p:nvPr>
        </p:nvSpPr>
        <p:spPr/>
        <p:txBody>
          <a:bodyPr/>
          <a:lstStyle/>
          <a:p>
            <a:fld id="{E3DD57F4-BF6A-4134-B1DF-19FD5820C997}" type="slidenum">
              <a:rPr lang="es-MX" smtClean="0"/>
              <a:pPr/>
              <a:t>21</a:t>
            </a:fld>
            <a:endParaRPr lang="es-MX" dirty="0"/>
          </a:p>
        </p:txBody>
      </p:sp>
    </p:spTree>
    <p:extLst>
      <p:ext uri="{BB962C8B-B14F-4D97-AF65-F5344CB8AC3E}">
        <p14:creationId xmlns:p14="http://schemas.microsoft.com/office/powerpoint/2010/main" val="422036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3B679-199F-4B05-BEA8-AC5C0F7F4F80}"/>
              </a:ext>
            </a:extLst>
          </p:cNvPr>
          <p:cNvSpPr>
            <a:spLocks noGrp="1"/>
          </p:cNvSpPr>
          <p:nvPr>
            <p:ph type="title" idx="4294967295"/>
          </p:nvPr>
        </p:nvSpPr>
        <p:spPr>
          <a:xfrm>
            <a:off x="527125" y="301214"/>
            <a:ext cx="7498080" cy="688489"/>
          </a:xfrm>
        </p:spPr>
        <p:txBody>
          <a:bodyPr>
            <a:normAutofit fontScale="90000"/>
          </a:bodyPr>
          <a:lstStyle/>
          <a:p>
            <a:r>
              <a:rPr lang="es-MX" sz="3600" b="1" dirty="0">
                <a:latin typeface="+mn-lt"/>
              </a:rPr>
              <a:t>Administración con libertad corporativa</a:t>
            </a:r>
          </a:p>
        </p:txBody>
      </p:sp>
      <p:sp>
        <p:nvSpPr>
          <p:cNvPr id="3" name="Marcador de contenido 2">
            <a:extLst>
              <a:ext uri="{FF2B5EF4-FFF2-40B4-BE49-F238E27FC236}">
                <a16:creationId xmlns:a16="http://schemas.microsoft.com/office/drawing/2014/main" id="{8118D310-9449-4F32-8B40-1018D56C9A74}"/>
              </a:ext>
            </a:extLst>
          </p:cNvPr>
          <p:cNvSpPr>
            <a:spLocks noGrp="1"/>
          </p:cNvSpPr>
          <p:nvPr>
            <p:ph idx="1"/>
          </p:nvPr>
        </p:nvSpPr>
        <p:spPr>
          <a:xfrm>
            <a:off x="1000461" y="1101780"/>
            <a:ext cx="7164593" cy="2827607"/>
          </a:xfrm>
        </p:spPr>
        <p:txBody>
          <a:bodyPr/>
          <a:lstStyle/>
          <a:p>
            <a:pPr algn="just"/>
            <a:r>
              <a:rPr lang="es-MX" sz="2000" dirty="0">
                <a:latin typeface="+mn-lt"/>
              </a:rPr>
              <a:t>El órgano supremo de toda sociedad es la H. Asamblea de Accionistas.</a:t>
            </a:r>
          </a:p>
          <a:p>
            <a:pPr algn="just"/>
            <a:endParaRPr lang="es-MX" sz="2000" dirty="0">
              <a:latin typeface="+mn-lt"/>
            </a:endParaRPr>
          </a:p>
          <a:p>
            <a:pPr algn="just"/>
            <a:r>
              <a:rPr lang="es-MX" sz="2000" dirty="0">
                <a:latin typeface="+mn-lt"/>
              </a:rPr>
              <a:t>Normalmente están administradas bajo un consejo de administración.</a:t>
            </a:r>
          </a:p>
          <a:p>
            <a:pPr algn="just"/>
            <a:endParaRPr lang="es-MX" sz="2000" dirty="0">
              <a:latin typeface="+mn-lt"/>
            </a:endParaRPr>
          </a:p>
          <a:p>
            <a:pPr algn="just"/>
            <a:r>
              <a:rPr lang="es-MX" sz="2000" dirty="0">
                <a:latin typeface="+mn-lt"/>
              </a:rPr>
              <a:t>Fortalecer un gobierno corporativo (LGOAAC Y LGSM)</a:t>
            </a:r>
          </a:p>
          <a:p>
            <a:pPr algn="just"/>
            <a:endParaRPr lang="es-MX" sz="2000" dirty="0">
              <a:latin typeface="+mn-lt"/>
            </a:endParaRPr>
          </a:p>
          <a:p>
            <a:pPr algn="just"/>
            <a:r>
              <a:rPr lang="es-MX" sz="2000" dirty="0">
                <a:latin typeface="+mn-lt"/>
              </a:rPr>
              <a:t>Características y cualidades que deberán cumplir los directivos y funcionarios de las referidas entidades. </a:t>
            </a:r>
            <a:r>
              <a:rPr lang="es-MX" sz="2000" b="1" dirty="0">
                <a:latin typeface="+mn-lt"/>
              </a:rPr>
              <a:t>(LGOAAC)</a:t>
            </a:r>
          </a:p>
        </p:txBody>
      </p:sp>
      <p:sp>
        <p:nvSpPr>
          <p:cNvPr id="5" name="Marcador de número de diapositiva 4">
            <a:extLst>
              <a:ext uri="{FF2B5EF4-FFF2-40B4-BE49-F238E27FC236}">
                <a16:creationId xmlns:a16="http://schemas.microsoft.com/office/drawing/2014/main" id="{D01DBF2A-0252-425B-A1DD-99D12A2ED009}"/>
              </a:ext>
            </a:extLst>
          </p:cNvPr>
          <p:cNvSpPr>
            <a:spLocks noGrp="1"/>
          </p:cNvSpPr>
          <p:nvPr>
            <p:ph type="sldNum" sz="quarter" idx="10"/>
          </p:nvPr>
        </p:nvSpPr>
        <p:spPr/>
        <p:txBody>
          <a:bodyPr/>
          <a:lstStyle/>
          <a:p>
            <a:fld id="{E3DD57F4-BF6A-4134-B1DF-19FD5820C997}" type="slidenum">
              <a:rPr lang="es-MX" smtClean="0"/>
              <a:pPr/>
              <a:t>22</a:t>
            </a:fld>
            <a:endParaRPr lang="es-MX" dirty="0"/>
          </a:p>
        </p:txBody>
      </p:sp>
    </p:spTree>
    <p:extLst>
      <p:ext uri="{BB962C8B-B14F-4D97-AF65-F5344CB8AC3E}">
        <p14:creationId xmlns:p14="http://schemas.microsoft.com/office/powerpoint/2010/main" val="38597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7210" y="2143125"/>
            <a:ext cx="8229600" cy="857250"/>
          </a:xfrm>
        </p:spPr>
        <p:txBody>
          <a:bodyPr>
            <a:normAutofit/>
          </a:bodyPr>
          <a:lstStyle/>
          <a:p>
            <a:r>
              <a:rPr lang="es-MX" sz="3600" b="1" dirty="0">
                <a:solidFill>
                  <a:schemeClr val="accent1"/>
                </a:solidFill>
                <a:latin typeface="+mj-lt"/>
              </a:rPr>
              <a:t>GOBIERNO CORPORATIVO</a:t>
            </a:r>
          </a:p>
        </p:txBody>
      </p:sp>
      <p:sp>
        <p:nvSpPr>
          <p:cNvPr id="4" name="Marcador de número de diapositiva 3">
            <a:extLst>
              <a:ext uri="{FF2B5EF4-FFF2-40B4-BE49-F238E27FC236}">
                <a16:creationId xmlns:a16="http://schemas.microsoft.com/office/drawing/2014/main" id="{3C70042F-8C22-4CDC-9163-C7D2179A43B9}"/>
              </a:ext>
            </a:extLst>
          </p:cNvPr>
          <p:cNvSpPr>
            <a:spLocks noGrp="1"/>
          </p:cNvSpPr>
          <p:nvPr>
            <p:ph type="sldNum" sz="quarter" idx="11"/>
          </p:nvPr>
        </p:nvSpPr>
        <p:spPr/>
        <p:txBody>
          <a:bodyPr/>
          <a:lstStyle/>
          <a:p>
            <a:fld id="{E3DD57F4-BF6A-4134-B1DF-19FD5820C997}" type="slidenum">
              <a:rPr lang="es-MX" smtClean="0"/>
              <a:pPr/>
              <a:t>23</a:t>
            </a:fld>
            <a:endParaRPr lang="es-MX" dirty="0"/>
          </a:p>
        </p:txBody>
      </p:sp>
    </p:spTree>
    <p:extLst>
      <p:ext uri="{BB962C8B-B14F-4D97-AF65-F5344CB8AC3E}">
        <p14:creationId xmlns:p14="http://schemas.microsoft.com/office/powerpoint/2010/main" val="193615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485900" y="205978"/>
            <a:ext cx="6172200" cy="637580"/>
          </a:xfrm>
        </p:spPr>
        <p:txBody>
          <a:bodyPr/>
          <a:lstStyle/>
          <a:p>
            <a:r>
              <a:rPr lang="es-MX" sz="3600" b="1" dirty="0">
                <a:latin typeface="+mn-lt"/>
              </a:rPr>
              <a:t>Definición</a:t>
            </a:r>
          </a:p>
        </p:txBody>
      </p:sp>
      <p:sp>
        <p:nvSpPr>
          <p:cNvPr id="3" name="2 Marcador de contenido"/>
          <p:cNvSpPr>
            <a:spLocks noGrp="1"/>
          </p:cNvSpPr>
          <p:nvPr>
            <p:ph idx="1"/>
          </p:nvPr>
        </p:nvSpPr>
        <p:spPr>
          <a:xfrm>
            <a:off x="817580" y="862159"/>
            <a:ext cx="7487323" cy="3394472"/>
          </a:xfrm>
        </p:spPr>
        <p:txBody>
          <a:bodyPr>
            <a:normAutofit/>
          </a:bodyPr>
          <a:lstStyle/>
          <a:p>
            <a:endParaRPr lang="es-MX" dirty="0"/>
          </a:p>
          <a:p>
            <a:pPr algn="just">
              <a:buFont typeface="Wingdings" pitchFamily="2" charset="2"/>
              <a:buChar char="q"/>
            </a:pPr>
            <a:r>
              <a:rPr lang="es-MX" sz="2000" dirty="0">
                <a:latin typeface="+mn-lt"/>
              </a:rPr>
              <a:t>Debemos entender al conjunto de normas y principios sobre los cuales se basan el diseño, integración y funcionamiento de una entidad.</a:t>
            </a:r>
          </a:p>
          <a:p>
            <a:pPr algn="just">
              <a:buFont typeface="Wingdings" pitchFamily="2" charset="2"/>
              <a:buChar char="q"/>
            </a:pPr>
            <a:endParaRPr lang="es-MX" sz="2000" dirty="0">
              <a:latin typeface="+mn-lt"/>
            </a:endParaRPr>
          </a:p>
          <a:p>
            <a:pPr algn="just">
              <a:buFont typeface="Wingdings" pitchFamily="2" charset="2"/>
              <a:buChar char="q"/>
            </a:pPr>
            <a:r>
              <a:rPr lang="es-MX" sz="2000" dirty="0">
                <a:latin typeface="+mn-lt"/>
              </a:rPr>
              <a:t>Es decir, el </a:t>
            </a:r>
            <a:r>
              <a:rPr lang="es-MX" sz="2000" i="1" dirty="0">
                <a:latin typeface="+mn-lt"/>
              </a:rPr>
              <a:t>Gobierno Corporativo es un conjunto de reglas que establecen las bases de interrelación entre los accionistas, los consejeros y la administración de la empresa, mediante la adecuada definición y segregación de los roles funcionales de la Entidad: estratégicos, operativos, de vigilancia y gestión.</a:t>
            </a:r>
            <a:endParaRPr lang="es-MX" sz="1800" dirty="0">
              <a:latin typeface="+mn-lt"/>
            </a:endParaRPr>
          </a:p>
        </p:txBody>
      </p:sp>
      <p:sp>
        <p:nvSpPr>
          <p:cNvPr id="5" name="Marcador de número de diapositiva 4">
            <a:extLst>
              <a:ext uri="{FF2B5EF4-FFF2-40B4-BE49-F238E27FC236}">
                <a16:creationId xmlns:a16="http://schemas.microsoft.com/office/drawing/2014/main" id="{0078DA83-C0A8-4B2F-86FE-DB7E06E55397}"/>
              </a:ext>
            </a:extLst>
          </p:cNvPr>
          <p:cNvSpPr>
            <a:spLocks noGrp="1"/>
          </p:cNvSpPr>
          <p:nvPr>
            <p:ph type="sldNum" sz="quarter" idx="10"/>
          </p:nvPr>
        </p:nvSpPr>
        <p:spPr/>
        <p:txBody>
          <a:bodyPr/>
          <a:lstStyle/>
          <a:p>
            <a:fld id="{E3DD57F4-BF6A-4134-B1DF-19FD5820C997}" type="slidenum">
              <a:rPr lang="es-MX" smtClean="0"/>
              <a:pPr/>
              <a:t>24</a:t>
            </a:fld>
            <a:endParaRPr lang="es-MX" dirty="0"/>
          </a:p>
        </p:txBody>
      </p:sp>
    </p:spTree>
    <p:extLst>
      <p:ext uri="{BB962C8B-B14F-4D97-AF65-F5344CB8AC3E}">
        <p14:creationId xmlns:p14="http://schemas.microsoft.com/office/powerpoint/2010/main" val="104446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ción de imagen 3">
            <a:extLst>
              <a:ext uri="{FF2B5EF4-FFF2-40B4-BE49-F238E27FC236}">
                <a16:creationId xmlns:a16="http://schemas.microsoft.com/office/drawing/2014/main" id="{9171D8B5-456A-4819-9A79-1F0771AD1C76}"/>
              </a:ext>
            </a:extLst>
          </p:cNvPr>
          <p:cNvGraphicFramePr>
            <a:graphicFrameLocks noGrp="1"/>
          </p:cNvGraphicFramePr>
          <p:nvPr>
            <p:ph type="pic" sz="quarter" idx="10"/>
            <p:extLst>
              <p:ext uri="{D42A27DB-BD31-4B8C-83A1-F6EECF244321}">
                <p14:modId xmlns:p14="http://schemas.microsoft.com/office/powerpoint/2010/main" val="4225653317"/>
              </p:ext>
            </p:extLst>
          </p:nvPr>
        </p:nvGraphicFramePr>
        <p:xfrm>
          <a:off x="925830" y="290457"/>
          <a:ext cx="7681595" cy="392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55FC9252-714E-4BB0-9471-E70C8DF472A5}"/>
              </a:ext>
            </a:extLst>
          </p:cNvPr>
          <p:cNvSpPr>
            <a:spLocks noGrp="1"/>
          </p:cNvSpPr>
          <p:nvPr>
            <p:ph type="sldNum" sz="quarter" idx="11"/>
          </p:nvPr>
        </p:nvSpPr>
        <p:spPr/>
        <p:txBody>
          <a:bodyPr/>
          <a:lstStyle/>
          <a:p>
            <a:fld id="{E3DD57F4-BF6A-4134-B1DF-19FD5820C997}" type="slidenum">
              <a:rPr lang="es-MX" smtClean="0"/>
              <a:pPr/>
              <a:t>25</a:t>
            </a:fld>
            <a:endParaRPr lang="es-MX" dirty="0"/>
          </a:p>
        </p:txBody>
      </p:sp>
    </p:spTree>
    <p:extLst>
      <p:ext uri="{BB962C8B-B14F-4D97-AF65-F5344CB8AC3E}">
        <p14:creationId xmlns:p14="http://schemas.microsoft.com/office/powerpoint/2010/main" val="939776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3E74C1-72D2-4453-A91A-DE11F27472D0}"/>
              </a:ext>
            </a:extLst>
          </p:cNvPr>
          <p:cNvSpPr>
            <a:spLocks noGrp="1"/>
          </p:cNvSpPr>
          <p:nvPr>
            <p:ph sz="quarter" idx="10"/>
          </p:nvPr>
        </p:nvSpPr>
        <p:spPr/>
        <p:txBody>
          <a:bodyPr>
            <a:normAutofit fontScale="85000" lnSpcReduction="20000"/>
          </a:bodyPr>
          <a:lstStyle/>
          <a:p>
            <a:r>
              <a:rPr lang="es-MX" sz="1600" dirty="0">
                <a:latin typeface="+mn-lt"/>
              </a:rPr>
              <a:t>Ordinarias</a:t>
            </a:r>
          </a:p>
          <a:p>
            <a:endParaRPr lang="es-MX" sz="1600" dirty="0">
              <a:latin typeface="+mn-lt"/>
            </a:endParaRPr>
          </a:p>
          <a:p>
            <a:r>
              <a:rPr lang="es-MX" sz="1600" dirty="0">
                <a:latin typeface="+mn-lt"/>
              </a:rPr>
              <a:t>Derecho a voto</a:t>
            </a:r>
          </a:p>
          <a:p>
            <a:endParaRPr lang="es-MX" sz="1600" dirty="0">
              <a:latin typeface="+mn-lt"/>
            </a:endParaRPr>
          </a:p>
          <a:p>
            <a:r>
              <a:rPr lang="es-MX" sz="1600" dirty="0">
                <a:latin typeface="+mn-lt"/>
              </a:rPr>
              <a:t>De goce, sin derecho a voto</a:t>
            </a:r>
          </a:p>
          <a:p>
            <a:endParaRPr lang="es-MX" sz="1600" dirty="0">
              <a:latin typeface="+mn-lt"/>
            </a:endParaRPr>
          </a:p>
          <a:p>
            <a:r>
              <a:rPr lang="es-MX" sz="1600" dirty="0">
                <a:latin typeface="+mn-lt"/>
              </a:rPr>
              <a:t>Voto limitado</a:t>
            </a:r>
          </a:p>
          <a:p>
            <a:endParaRPr lang="es-MX" sz="1600" dirty="0">
              <a:latin typeface="+mn-lt"/>
            </a:endParaRPr>
          </a:p>
          <a:p>
            <a:pPr algn="just"/>
            <a:r>
              <a:rPr lang="es-MX" sz="1600" dirty="0">
                <a:latin typeface="+mn-lt"/>
              </a:rPr>
              <a:t>Cuando así lo prevenga el contrato social, podrán emitirse en favor de las personas que presten sus servicios a la sociedad, acciones especiales en las que figurarán las normas respecto a la forma, valor, inalienabilidad y demás condiciones particulares que les corresponda.</a:t>
            </a:r>
          </a:p>
        </p:txBody>
      </p:sp>
      <p:sp>
        <p:nvSpPr>
          <p:cNvPr id="2" name="Título 1">
            <a:extLst>
              <a:ext uri="{FF2B5EF4-FFF2-40B4-BE49-F238E27FC236}">
                <a16:creationId xmlns:a16="http://schemas.microsoft.com/office/drawing/2014/main" id="{B4AEB36E-56F6-4857-97A1-80BA4DE6CF7C}"/>
              </a:ext>
            </a:extLst>
          </p:cNvPr>
          <p:cNvSpPr>
            <a:spLocks noGrp="1"/>
          </p:cNvSpPr>
          <p:nvPr>
            <p:ph type="title"/>
          </p:nvPr>
        </p:nvSpPr>
        <p:spPr/>
        <p:txBody>
          <a:bodyPr>
            <a:normAutofit fontScale="90000"/>
          </a:bodyPr>
          <a:lstStyle/>
          <a:p>
            <a:r>
              <a:rPr lang="es-MX" sz="3200" b="1" dirty="0">
                <a:latin typeface="+mn-lt"/>
              </a:rPr>
              <a:t>Emisión de diversas series accionarias</a:t>
            </a:r>
            <a:br>
              <a:rPr lang="es-MX" sz="3200" b="1" dirty="0">
                <a:latin typeface="+mn-lt"/>
              </a:rPr>
            </a:br>
            <a:r>
              <a:rPr lang="es-MX" sz="3200" b="1" dirty="0">
                <a:latin typeface="+mn-lt"/>
              </a:rPr>
              <a:t>(Artículos 111 al 114 LGSM)</a:t>
            </a:r>
          </a:p>
        </p:txBody>
      </p:sp>
      <p:sp>
        <p:nvSpPr>
          <p:cNvPr id="5" name="Marcador de número de diapositiva 4">
            <a:extLst>
              <a:ext uri="{FF2B5EF4-FFF2-40B4-BE49-F238E27FC236}">
                <a16:creationId xmlns:a16="http://schemas.microsoft.com/office/drawing/2014/main" id="{A3398C20-CE06-4190-89F2-026DB1B11915}"/>
              </a:ext>
            </a:extLst>
          </p:cNvPr>
          <p:cNvSpPr>
            <a:spLocks noGrp="1"/>
          </p:cNvSpPr>
          <p:nvPr>
            <p:ph type="sldNum" sz="quarter" idx="11"/>
          </p:nvPr>
        </p:nvSpPr>
        <p:spPr/>
        <p:txBody>
          <a:bodyPr/>
          <a:lstStyle/>
          <a:p>
            <a:fld id="{E3DD57F4-BF6A-4134-B1DF-19FD5820C997}" type="slidenum">
              <a:rPr lang="es-MX" smtClean="0"/>
              <a:pPr/>
              <a:t>26</a:t>
            </a:fld>
            <a:endParaRPr lang="es-MX" dirty="0"/>
          </a:p>
        </p:txBody>
      </p:sp>
    </p:spTree>
    <p:extLst>
      <p:ext uri="{BB962C8B-B14F-4D97-AF65-F5344CB8AC3E}">
        <p14:creationId xmlns:p14="http://schemas.microsoft.com/office/powerpoint/2010/main" val="52693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B87CF6-F85F-490E-ACF0-30839B29EC2C}"/>
              </a:ext>
            </a:extLst>
          </p:cNvPr>
          <p:cNvSpPr>
            <a:spLocks noGrp="1"/>
          </p:cNvSpPr>
          <p:nvPr>
            <p:ph sz="quarter" idx="10"/>
          </p:nvPr>
        </p:nvSpPr>
        <p:spPr>
          <a:xfrm>
            <a:off x="682625" y="1475259"/>
            <a:ext cx="7767638" cy="2406650"/>
          </a:xfrm>
        </p:spPr>
        <p:txBody>
          <a:bodyPr/>
          <a:lstStyle/>
          <a:p>
            <a:pPr algn="just">
              <a:buNone/>
            </a:pPr>
            <a:r>
              <a:rPr lang="es-MX" sz="1800" dirty="0">
                <a:latin typeface="+mn-lt"/>
              </a:rPr>
              <a:t>	Sin perjuicio de lo que dispongan las leyes especiales, los accionistas de las sociedades anónimas podrán convenir entre ellos:</a:t>
            </a:r>
          </a:p>
          <a:p>
            <a:pPr algn="just">
              <a:buNone/>
            </a:pPr>
            <a:endParaRPr lang="es-MX" sz="1800" dirty="0">
              <a:latin typeface="+mn-lt"/>
            </a:endParaRPr>
          </a:p>
          <a:p>
            <a:pPr algn="just">
              <a:buNone/>
            </a:pPr>
            <a:r>
              <a:rPr lang="es-MX" sz="1800" dirty="0">
                <a:latin typeface="+mn-lt"/>
              </a:rPr>
              <a:t>I. Derechos y obligaciones que establezcan </a:t>
            </a:r>
            <a:r>
              <a:rPr lang="es-MX" sz="1800" b="1" dirty="0">
                <a:latin typeface="+mn-lt"/>
              </a:rPr>
              <a:t>opciones de compra o venta de las acciones </a:t>
            </a:r>
            <a:r>
              <a:rPr lang="es-MX" sz="1800" dirty="0">
                <a:latin typeface="+mn-lt"/>
              </a:rPr>
              <a:t>representativas del capital social de la sociedad, tales como:</a:t>
            </a:r>
          </a:p>
          <a:p>
            <a:pPr algn="just">
              <a:buNone/>
            </a:pPr>
            <a:endParaRPr lang="es-MX" sz="1800" dirty="0">
              <a:latin typeface="+mn-lt"/>
            </a:endParaRPr>
          </a:p>
          <a:p>
            <a:pPr algn="just">
              <a:buNone/>
            </a:pPr>
            <a:r>
              <a:rPr lang="es-MX" sz="1800" dirty="0">
                <a:latin typeface="+mn-lt"/>
              </a:rPr>
              <a:t>a) Que uno o varios accionistas solamente puedan enajenar la totalidad o parte de su tenencia accionaria, cuando el adquirente se obligue también a adquirir una proporción o la totalidad de las acciones de otro u otros accionistas, en iguales condiciones</a:t>
            </a:r>
          </a:p>
        </p:txBody>
      </p:sp>
      <p:sp>
        <p:nvSpPr>
          <p:cNvPr id="2" name="Título 1">
            <a:extLst>
              <a:ext uri="{FF2B5EF4-FFF2-40B4-BE49-F238E27FC236}">
                <a16:creationId xmlns:a16="http://schemas.microsoft.com/office/drawing/2014/main" id="{DB92040C-4FF6-4B68-AC8A-E983134CB45E}"/>
              </a:ext>
            </a:extLst>
          </p:cNvPr>
          <p:cNvSpPr>
            <a:spLocks noGrp="1"/>
          </p:cNvSpPr>
          <p:nvPr>
            <p:ph type="title"/>
          </p:nvPr>
        </p:nvSpPr>
        <p:spPr>
          <a:xfrm>
            <a:off x="457200" y="330580"/>
            <a:ext cx="8229600" cy="857250"/>
          </a:xfrm>
        </p:spPr>
        <p:txBody>
          <a:bodyPr>
            <a:normAutofit fontScale="90000"/>
          </a:bodyPr>
          <a:lstStyle/>
          <a:p>
            <a:r>
              <a:rPr lang="es-MX" sz="3200" b="1" dirty="0">
                <a:latin typeface="+mn-lt"/>
              </a:rPr>
              <a:t>Limitación para la transmisión</a:t>
            </a:r>
            <a:br>
              <a:rPr lang="es-MX" sz="3200" b="1" dirty="0">
                <a:latin typeface="+mn-lt"/>
              </a:rPr>
            </a:br>
            <a:r>
              <a:rPr lang="es-MX" sz="3200" b="1" dirty="0">
                <a:latin typeface="+mn-lt"/>
              </a:rPr>
              <a:t>de propiedad de las acciones</a:t>
            </a:r>
          </a:p>
        </p:txBody>
      </p:sp>
      <p:sp>
        <p:nvSpPr>
          <p:cNvPr id="5" name="Marcador de número de diapositiva 4">
            <a:extLst>
              <a:ext uri="{FF2B5EF4-FFF2-40B4-BE49-F238E27FC236}">
                <a16:creationId xmlns:a16="http://schemas.microsoft.com/office/drawing/2014/main" id="{353C005F-73C4-4684-A17C-98EDCF5F10F4}"/>
              </a:ext>
            </a:extLst>
          </p:cNvPr>
          <p:cNvSpPr>
            <a:spLocks noGrp="1"/>
          </p:cNvSpPr>
          <p:nvPr>
            <p:ph type="sldNum" sz="quarter" idx="11"/>
          </p:nvPr>
        </p:nvSpPr>
        <p:spPr/>
        <p:txBody>
          <a:bodyPr/>
          <a:lstStyle/>
          <a:p>
            <a:fld id="{E3DD57F4-BF6A-4134-B1DF-19FD5820C997}" type="slidenum">
              <a:rPr lang="es-MX" smtClean="0"/>
              <a:pPr/>
              <a:t>27</a:t>
            </a:fld>
            <a:endParaRPr lang="es-MX" dirty="0"/>
          </a:p>
        </p:txBody>
      </p:sp>
    </p:spTree>
    <p:extLst>
      <p:ext uri="{BB962C8B-B14F-4D97-AF65-F5344CB8AC3E}">
        <p14:creationId xmlns:p14="http://schemas.microsoft.com/office/powerpoint/2010/main" val="26633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p:txBody>
          <a:bodyPr>
            <a:normAutofit fontScale="92500" lnSpcReduction="20000"/>
          </a:bodyPr>
          <a:lstStyle/>
          <a:p>
            <a:pPr algn="just">
              <a:buNone/>
            </a:pPr>
            <a:r>
              <a:rPr lang="es-MX" sz="1800" dirty="0"/>
              <a:t>	</a:t>
            </a:r>
            <a:r>
              <a:rPr lang="es-MX" sz="2000" dirty="0">
                <a:latin typeface="+mn-lt"/>
              </a:rPr>
              <a:t>a) </a:t>
            </a:r>
            <a:r>
              <a:rPr lang="es-MX" sz="2000" b="1" dirty="0">
                <a:latin typeface="+mn-lt"/>
              </a:rPr>
              <a:t>Impongan restricciones</a:t>
            </a:r>
            <a:r>
              <a:rPr lang="es-MX" sz="2000" dirty="0">
                <a:latin typeface="+mn-lt"/>
              </a:rPr>
              <a:t>, de cualquier naturaleza, a la transmisión de propiedad o derechos, </a:t>
            </a:r>
            <a:r>
              <a:rPr lang="es-MX" sz="2000" b="1" dirty="0">
                <a:latin typeface="+mn-lt"/>
              </a:rPr>
              <a:t>respecto de las acciones </a:t>
            </a:r>
            <a:r>
              <a:rPr lang="es-MX" sz="2000" dirty="0">
                <a:latin typeface="+mn-lt"/>
              </a:rPr>
              <a:t>de una misma serie o clase representativas del capital social, distintas a lo que se prevé en el artículo 130 de la Ley General de Sociedades Mercantiles. (Autorización del Consejo de Administración)</a:t>
            </a:r>
          </a:p>
          <a:p>
            <a:pPr algn="just">
              <a:buNone/>
            </a:pPr>
            <a:r>
              <a:rPr lang="es-MX" sz="2000" dirty="0">
                <a:latin typeface="+mn-lt"/>
              </a:rPr>
              <a:t>	</a:t>
            </a:r>
          </a:p>
          <a:p>
            <a:pPr algn="just">
              <a:buNone/>
            </a:pPr>
            <a:r>
              <a:rPr lang="es-MX" sz="2000" dirty="0">
                <a:latin typeface="+mn-lt"/>
              </a:rPr>
              <a:t>	b) Establezcan </a:t>
            </a:r>
            <a:r>
              <a:rPr lang="es-MX" sz="2000" b="1" dirty="0">
                <a:latin typeface="+mn-lt"/>
              </a:rPr>
              <a:t>causales de exclusión de socios </a:t>
            </a:r>
            <a:r>
              <a:rPr lang="es-MX" sz="2000" u="sng" dirty="0">
                <a:latin typeface="+mn-lt"/>
              </a:rPr>
              <a:t>o para ejercer derechos de separación, de retiro</a:t>
            </a:r>
            <a:r>
              <a:rPr lang="es-MX" sz="2000" dirty="0">
                <a:latin typeface="+mn-lt"/>
              </a:rPr>
              <a:t>, o bien, </a:t>
            </a:r>
            <a:r>
              <a:rPr lang="es-MX" sz="2000" u="sng" dirty="0">
                <a:latin typeface="+mn-lt"/>
              </a:rPr>
              <a:t>para amortizar acciones</a:t>
            </a:r>
            <a:r>
              <a:rPr lang="es-MX" sz="2000" dirty="0">
                <a:latin typeface="+mn-lt"/>
              </a:rPr>
              <a:t>, así como el precio o las bases para su determinación.</a:t>
            </a:r>
          </a:p>
        </p:txBody>
      </p:sp>
      <p:sp>
        <p:nvSpPr>
          <p:cNvPr id="2" name="1 Título"/>
          <p:cNvSpPr>
            <a:spLocks noGrp="1"/>
          </p:cNvSpPr>
          <p:nvPr>
            <p:ph type="title"/>
          </p:nvPr>
        </p:nvSpPr>
        <p:spPr/>
        <p:txBody>
          <a:bodyPr>
            <a:noAutofit/>
          </a:bodyPr>
          <a:lstStyle/>
          <a:p>
            <a:pPr lvl="1" algn="ctr" rtl="0">
              <a:spcBef>
                <a:spcPct val="0"/>
              </a:spcBef>
            </a:pPr>
            <a:r>
              <a:rPr lang="es-MX" sz="3200" b="1" dirty="0">
                <a:latin typeface="+mj-lt"/>
              </a:rPr>
              <a:t>Requisito que debe cumplirse dentro de los estatutos sociales (Artículo 91, F. VII)</a:t>
            </a:r>
            <a:endParaRPr lang="es-MX" sz="2800" b="1" dirty="0">
              <a:latin typeface="+mj-lt"/>
            </a:endParaRPr>
          </a:p>
        </p:txBody>
      </p:sp>
      <p:sp>
        <p:nvSpPr>
          <p:cNvPr id="4" name="Marcador de número de diapositiva 3">
            <a:extLst>
              <a:ext uri="{FF2B5EF4-FFF2-40B4-BE49-F238E27FC236}">
                <a16:creationId xmlns:a16="http://schemas.microsoft.com/office/drawing/2014/main" id="{BD821AF7-9537-4039-867B-05B930AFB2F0}"/>
              </a:ext>
            </a:extLst>
          </p:cNvPr>
          <p:cNvSpPr>
            <a:spLocks noGrp="1"/>
          </p:cNvSpPr>
          <p:nvPr>
            <p:ph type="sldNum" sz="quarter" idx="11"/>
          </p:nvPr>
        </p:nvSpPr>
        <p:spPr/>
        <p:txBody>
          <a:bodyPr/>
          <a:lstStyle/>
          <a:p>
            <a:fld id="{E3DD57F4-BF6A-4134-B1DF-19FD5820C997}" type="slidenum">
              <a:rPr lang="es-MX" smtClean="0"/>
              <a:pPr/>
              <a:t>28</a:t>
            </a:fld>
            <a:endParaRPr lang="es-MX" dirty="0"/>
          </a:p>
        </p:txBody>
      </p:sp>
    </p:spTree>
    <p:extLst>
      <p:ext uri="{BB962C8B-B14F-4D97-AF65-F5344CB8AC3E}">
        <p14:creationId xmlns:p14="http://schemas.microsoft.com/office/powerpoint/2010/main" val="343022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p:txBody>
          <a:bodyPr>
            <a:normAutofit fontScale="92500" lnSpcReduction="20000"/>
          </a:bodyPr>
          <a:lstStyle/>
          <a:p>
            <a:pPr algn="just">
              <a:buNone/>
            </a:pPr>
            <a:r>
              <a:rPr lang="es-MX" sz="1800" dirty="0"/>
              <a:t>	</a:t>
            </a:r>
            <a:r>
              <a:rPr lang="es-MX" sz="2000" dirty="0">
                <a:latin typeface="+mn-lt"/>
              </a:rPr>
              <a:t>a) </a:t>
            </a:r>
            <a:r>
              <a:rPr lang="es-MX" sz="2000" b="1" dirty="0">
                <a:latin typeface="+mn-lt"/>
              </a:rPr>
              <a:t>Impongan restricciones</a:t>
            </a:r>
            <a:r>
              <a:rPr lang="es-MX" sz="2000" dirty="0">
                <a:latin typeface="+mn-lt"/>
              </a:rPr>
              <a:t>, de cualquier naturaleza, a la transmisión de propiedad o derechos, </a:t>
            </a:r>
            <a:r>
              <a:rPr lang="es-MX" sz="2000" b="1" dirty="0">
                <a:latin typeface="+mn-lt"/>
              </a:rPr>
              <a:t>respecto de las acciones </a:t>
            </a:r>
            <a:r>
              <a:rPr lang="es-MX" sz="2000" dirty="0">
                <a:latin typeface="+mn-lt"/>
              </a:rPr>
              <a:t>de una misma serie o clase representativas del capital social, distintas a lo que se prevé en el artículo 130 de la Ley General de Sociedades Mercantiles. (Autorización del Consejo de Administración)</a:t>
            </a:r>
          </a:p>
          <a:p>
            <a:pPr algn="just">
              <a:buNone/>
            </a:pPr>
            <a:r>
              <a:rPr lang="es-MX" sz="2000" dirty="0">
                <a:latin typeface="+mn-lt"/>
              </a:rPr>
              <a:t>	</a:t>
            </a:r>
          </a:p>
          <a:p>
            <a:pPr algn="just">
              <a:buNone/>
            </a:pPr>
            <a:r>
              <a:rPr lang="es-MX" sz="2000" dirty="0">
                <a:latin typeface="+mn-lt"/>
              </a:rPr>
              <a:t>	b) Establezcan </a:t>
            </a:r>
            <a:r>
              <a:rPr lang="es-MX" sz="2000" b="1" dirty="0">
                <a:latin typeface="+mn-lt"/>
              </a:rPr>
              <a:t>causales de exclusión de socios </a:t>
            </a:r>
            <a:r>
              <a:rPr lang="es-MX" sz="2000" u="sng" dirty="0">
                <a:latin typeface="+mn-lt"/>
              </a:rPr>
              <a:t>o para ejercer derechos de separación, de retiro</a:t>
            </a:r>
            <a:r>
              <a:rPr lang="es-MX" sz="2000" dirty="0">
                <a:latin typeface="+mn-lt"/>
              </a:rPr>
              <a:t>, o bien, </a:t>
            </a:r>
            <a:r>
              <a:rPr lang="es-MX" sz="2000" u="sng" dirty="0">
                <a:latin typeface="+mn-lt"/>
              </a:rPr>
              <a:t>para amortizar acciones</a:t>
            </a:r>
            <a:r>
              <a:rPr lang="es-MX" sz="2000" dirty="0">
                <a:latin typeface="+mn-lt"/>
              </a:rPr>
              <a:t>, así como el precio o las bases para su determinación.</a:t>
            </a:r>
          </a:p>
        </p:txBody>
      </p:sp>
      <p:sp>
        <p:nvSpPr>
          <p:cNvPr id="2" name="1 Título"/>
          <p:cNvSpPr>
            <a:spLocks noGrp="1"/>
          </p:cNvSpPr>
          <p:nvPr>
            <p:ph type="title"/>
          </p:nvPr>
        </p:nvSpPr>
        <p:spPr/>
        <p:txBody>
          <a:bodyPr>
            <a:noAutofit/>
          </a:bodyPr>
          <a:lstStyle/>
          <a:p>
            <a:pPr lvl="1" algn="ctr" rtl="0">
              <a:spcBef>
                <a:spcPct val="0"/>
              </a:spcBef>
            </a:pPr>
            <a:r>
              <a:rPr lang="es-MX" sz="3200" b="1" dirty="0">
                <a:latin typeface="+mj-lt"/>
              </a:rPr>
              <a:t>Requisito que debe cumplirse dentro de los estatutos sociales (Artículo 94, F. VII)</a:t>
            </a:r>
            <a:endParaRPr lang="es-MX" sz="2800" b="1" dirty="0">
              <a:latin typeface="+mj-lt"/>
            </a:endParaRPr>
          </a:p>
        </p:txBody>
      </p:sp>
      <p:sp>
        <p:nvSpPr>
          <p:cNvPr id="4" name="Marcador de número de diapositiva 3">
            <a:extLst>
              <a:ext uri="{FF2B5EF4-FFF2-40B4-BE49-F238E27FC236}">
                <a16:creationId xmlns:a16="http://schemas.microsoft.com/office/drawing/2014/main" id="{B5C13CC6-3FA5-43F0-9445-A2FB11AF512C}"/>
              </a:ext>
            </a:extLst>
          </p:cNvPr>
          <p:cNvSpPr>
            <a:spLocks noGrp="1"/>
          </p:cNvSpPr>
          <p:nvPr>
            <p:ph type="sldNum" sz="quarter" idx="11"/>
          </p:nvPr>
        </p:nvSpPr>
        <p:spPr/>
        <p:txBody>
          <a:bodyPr/>
          <a:lstStyle/>
          <a:p>
            <a:fld id="{E3DD57F4-BF6A-4134-B1DF-19FD5820C997}" type="slidenum">
              <a:rPr lang="es-MX" smtClean="0"/>
              <a:pPr/>
              <a:t>29</a:t>
            </a:fld>
            <a:endParaRPr lang="es-MX" dirty="0"/>
          </a:p>
        </p:txBody>
      </p:sp>
    </p:spTree>
    <p:extLst>
      <p:ext uri="{BB962C8B-B14F-4D97-AF65-F5344CB8AC3E}">
        <p14:creationId xmlns:p14="http://schemas.microsoft.com/office/powerpoint/2010/main" val="217287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0"/>
          </p:nvPr>
        </p:nvSpPr>
        <p:spPr>
          <a:xfrm>
            <a:off x="682625" y="1013696"/>
            <a:ext cx="7767638" cy="3512584"/>
          </a:xfrm>
        </p:spPr>
        <p:txBody>
          <a:bodyPr>
            <a:normAutofit fontScale="47500" lnSpcReduction="20000"/>
          </a:bodyPr>
          <a:lstStyle/>
          <a:p>
            <a:pPr marL="0" indent="0">
              <a:buNone/>
            </a:pPr>
            <a:r>
              <a:rPr lang="es-MX" b="1" dirty="0">
                <a:latin typeface="+mn-lt"/>
              </a:rPr>
              <a:t>I. ANTECEDENTES</a:t>
            </a:r>
          </a:p>
          <a:p>
            <a:r>
              <a:rPr lang="es-MX" dirty="0">
                <a:latin typeface="+mn-lt"/>
              </a:rPr>
              <a:t>Reformas a las leyes mercantiles 2006 y 2014</a:t>
            </a:r>
          </a:p>
          <a:p>
            <a:r>
              <a:rPr lang="es-MX" dirty="0">
                <a:latin typeface="+mn-lt"/>
              </a:rPr>
              <a:t>Ley general de organizaciones y actividades auxiliares de crédito</a:t>
            </a:r>
          </a:p>
          <a:p>
            <a:r>
              <a:rPr lang="es-MX" dirty="0">
                <a:latin typeface="+mn-lt"/>
              </a:rPr>
              <a:t>Ley general de títulos y operaciones de rédito</a:t>
            </a:r>
          </a:p>
          <a:p>
            <a:r>
              <a:rPr lang="es-MX" dirty="0">
                <a:latin typeface="+mn-lt"/>
              </a:rPr>
              <a:t>Ley de instituciones de crédito</a:t>
            </a:r>
          </a:p>
          <a:p>
            <a:pPr marL="0" indent="0">
              <a:buNone/>
            </a:pPr>
            <a:endParaRPr lang="es-MX" dirty="0">
              <a:latin typeface="+mn-lt"/>
            </a:endParaRPr>
          </a:p>
          <a:p>
            <a:pPr marL="0" indent="0">
              <a:buNone/>
            </a:pPr>
            <a:r>
              <a:rPr lang="es-MX" b="1" dirty="0">
                <a:latin typeface="+mn-lt"/>
              </a:rPr>
              <a:t>II. REQUISITOS DE CONSTITUCIÓN</a:t>
            </a:r>
          </a:p>
          <a:p>
            <a:r>
              <a:rPr lang="es-MX" dirty="0">
                <a:latin typeface="+mn-lt"/>
              </a:rPr>
              <a:t>Sociedad anónima</a:t>
            </a:r>
          </a:p>
          <a:p>
            <a:r>
              <a:rPr lang="es-MX" dirty="0">
                <a:latin typeface="+mn-lt"/>
              </a:rPr>
              <a:t>Sociedad anónima promotora de inversión</a:t>
            </a:r>
          </a:p>
          <a:p>
            <a:r>
              <a:rPr lang="es-MX" dirty="0">
                <a:latin typeface="+mn-lt"/>
              </a:rPr>
              <a:t>Administración con libertad corporativa</a:t>
            </a:r>
          </a:p>
          <a:p>
            <a:r>
              <a:rPr lang="es-MX" dirty="0">
                <a:latin typeface="+mn-lt"/>
              </a:rPr>
              <a:t>Emisión de diversas series accionarias</a:t>
            </a:r>
          </a:p>
          <a:p>
            <a:r>
              <a:rPr lang="es-MX" dirty="0">
                <a:latin typeface="+mn-lt"/>
              </a:rPr>
              <a:t>Limitación para la transmisión de propiedad de las acciones</a:t>
            </a:r>
          </a:p>
          <a:p>
            <a:r>
              <a:rPr lang="es-MX" dirty="0">
                <a:latin typeface="+mn-lt"/>
              </a:rPr>
              <a:t>Amortización de las acciones</a:t>
            </a:r>
          </a:p>
          <a:p>
            <a:r>
              <a:rPr lang="es-MX" dirty="0">
                <a:latin typeface="+mn-lt"/>
              </a:rPr>
              <a:t>Restricción en toma de decisiones</a:t>
            </a:r>
          </a:p>
        </p:txBody>
      </p:sp>
      <p:sp>
        <p:nvSpPr>
          <p:cNvPr id="2" name="Título 1"/>
          <p:cNvSpPr>
            <a:spLocks noGrp="1"/>
          </p:cNvSpPr>
          <p:nvPr>
            <p:ph type="title"/>
          </p:nvPr>
        </p:nvSpPr>
        <p:spPr>
          <a:xfrm>
            <a:off x="451644" y="156446"/>
            <a:ext cx="8229600" cy="857250"/>
          </a:xfrm>
        </p:spPr>
        <p:txBody>
          <a:bodyPr/>
          <a:lstStyle/>
          <a:p>
            <a:r>
              <a:rPr lang="es-MX" sz="3600" b="1" dirty="0">
                <a:latin typeface="+mn-lt"/>
              </a:rPr>
              <a:t>Temática</a:t>
            </a:r>
            <a:endParaRPr lang="es-MX" sz="3200" b="1" dirty="0">
              <a:latin typeface="+mn-lt"/>
            </a:endParaRPr>
          </a:p>
        </p:txBody>
      </p:sp>
      <p:sp>
        <p:nvSpPr>
          <p:cNvPr id="5" name="Marcador de número de diapositiva 4">
            <a:extLst>
              <a:ext uri="{FF2B5EF4-FFF2-40B4-BE49-F238E27FC236}">
                <a16:creationId xmlns:a16="http://schemas.microsoft.com/office/drawing/2014/main" id="{FDB502CE-8375-41B9-B4A3-05934A89036F}"/>
              </a:ext>
            </a:extLst>
          </p:cNvPr>
          <p:cNvSpPr>
            <a:spLocks noGrp="1"/>
          </p:cNvSpPr>
          <p:nvPr>
            <p:ph type="sldNum" sz="quarter" idx="11"/>
          </p:nvPr>
        </p:nvSpPr>
        <p:spPr/>
        <p:txBody>
          <a:bodyPr/>
          <a:lstStyle/>
          <a:p>
            <a:fld id="{E3DD57F4-BF6A-4134-B1DF-19FD5820C997}" type="slidenum">
              <a:rPr lang="es-MX" smtClean="0"/>
              <a:pPr/>
              <a:t>3</a:t>
            </a:fld>
            <a:endParaRPr lang="es-MX" dirty="0"/>
          </a:p>
        </p:txBody>
      </p:sp>
    </p:spTree>
    <p:extLst>
      <p:ext uri="{BB962C8B-B14F-4D97-AF65-F5344CB8AC3E}">
        <p14:creationId xmlns:p14="http://schemas.microsoft.com/office/powerpoint/2010/main" val="35316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EB09D09-1F52-4108-84EA-DAD25C9880AF}"/>
              </a:ext>
            </a:extLst>
          </p:cNvPr>
          <p:cNvSpPr>
            <a:spLocks noGrp="1"/>
          </p:cNvSpPr>
          <p:nvPr>
            <p:ph sz="quarter" idx="10"/>
          </p:nvPr>
        </p:nvSpPr>
        <p:spPr>
          <a:xfrm>
            <a:off x="457200" y="136603"/>
            <a:ext cx="7767638" cy="4286807"/>
          </a:xfrm>
        </p:spPr>
        <p:txBody>
          <a:bodyPr/>
          <a:lstStyle/>
          <a:p>
            <a:pPr algn="just">
              <a:buNone/>
            </a:pPr>
            <a:r>
              <a:rPr lang="es-MX" sz="2000" dirty="0"/>
              <a:t>c) </a:t>
            </a:r>
            <a:r>
              <a:rPr lang="es-MX" sz="2000" b="1" dirty="0"/>
              <a:t>Permitan emitir acciones que</a:t>
            </a:r>
            <a:r>
              <a:rPr lang="es-MX" sz="2000" dirty="0"/>
              <a:t>:</a:t>
            </a:r>
          </a:p>
          <a:p>
            <a:pPr algn="just">
              <a:buNone/>
            </a:pPr>
            <a:r>
              <a:rPr lang="es-MX" sz="2000" dirty="0"/>
              <a:t>	1. No confieran derecho de voto o que el voto se restrinja a 	algunos asuntos.</a:t>
            </a:r>
          </a:p>
          <a:p>
            <a:pPr algn="just">
              <a:buNone/>
            </a:pPr>
            <a:r>
              <a:rPr lang="es-MX" sz="2000" dirty="0"/>
              <a:t>	2. Otorguen derechos sociales no económicos distintos al 	derecho de voto o exclusivamente el derecho de voto.</a:t>
            </a:r>
          </a:p>
          <a:p>
            <a:pPr algn="just">
              <a:buNone/>
            </a:pPr>
            <a:r>
              <a:rPr lang="es-MX" sz="2000" dirty="0"/>
              <a:t>	3. Confieran el derecho de veto o requieran del voto favorable 	de uno o más accionistas, respecto de las resoluciones de 	la asamblea general de accionistas.</a:t>
            </a:r>
          </a:p>
          <a:p>
            <a:pPr algn="just">
              <a:buNone/>
            </a:pPr>
            <a:r>
              <a:rPr lang="es-MX" sz="2000" dirty="0"/>
              <a:t>	</a:t>
            </a:r>
          </a:p>
          <a:p>
            <a:pPr algn="just">
              <a:buNone/>
            </a:pPr>
            <a:r>
              <a:rPr lang="es-MX" sz="2000" dirty="0"/>
              <a:t>	Las acciones a que se refiere este inciso computarán para la determinación del quórum requerido para la instalación y votación en las asambleas de accionistas, exclusivamente en los asuntos respecto de los cuales confieran el derecho de voto a sus titulares.</a:t>
            </a:r>
          </a:p>
        </p:txBody>
      </p:sp>
      <p:sp>
        <p:nvSpPr>
          <p:cNvPr id="2" name="Marcador de número de diapositiva 1">
            <a:extLst>
              <a:ext uri="{FF2B5EF4-FFF2-40B4-BE49-F238E27FC236}">
                <a16:creationId xmlns:a16="http://schemas.microsoft.com/office/drawing/2014/main" id="{DE9592EA-B774-4A0A-9B38-83C66FDEF8C2}"/>
              </a:ext>
            </a:extLst>
          </p:cNvPr>
          <p:cNvSpPr>
            <a:spLocks noGrp="1"/>
          </p:cNvSpPr>
          <p:nvPr>
            <p:ph type="sldNum" sz="quarter" idx="11"/>
          </p:nvPr>
        </p:nvSpPr>
        <p:spPr/>
        <p:txBody>
          <a:bodyPr/>
          <a:lstStyle/>
          <a:p>
            <a:fld id="{E3DD57F4-BF6A-4134-B1DF-19FD5820C997}" type="slidenum">
              <a:rPr lang="es-MX" smtClean="0"/>
              <a:pPr/>
              <a:t>30</a:t>
            </a:fld>
            <a:endParaRPr lang="es-MX" dirty="0"/>
          </a:p>
        </p:txBody>
      </p:sp>
    </p:spTree>
    <p:extLst>
      <p:ext uri="{BB962C8B-B14F-4D97-AF65-F5344CB8AC3E}">
        <p14:creationId xmlns:p14="http://schemas.microsoft.com/office/powerpoint/2010/main" val="252088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3143E30C-F1B8-4F2C-A5FA-C73ED5FF09AC}"/>
              </a:ext>
            </a:extLst>
          </p:cNvPr>
          <p:cNvSpPr>
            <a:spLocks noGrp="1"/>
          </p:cNvSpPr>
          <p:nvPr>
            <p:ph sz="quarter" idx="10"/>
          </p:nvPr>
        </p:nvSpPr>
        <p:spPr>
          <a:xfrm>
            <a:off x="688181" y="755169"/>
            <a:ext cx="7767638" cy="2406650"/>
          </a:xfrm>
        </p:spPr>
        <p:txBody>
          <a:bodyPr/>
          <a:lstStyle/>
          <a:p>
            <a:pPr algn="just">
              <a:buNone/>
            </a:pPr>
            <a:r>
              <a:rPr lang="es-MX" sz="1600" dirty="0"/>
              <a:t>d) Implementen mecanismos a seguir en caso de que los accionistas no lleguen a acuerdos respecto de asuntos específicos.</a:t>
            </a:r>
          </a:p>
          <a:p>
            <a:pPr algn="just">
              <a:buNone/>
            </a:pPr>
            <a:endParaRPr lang="es-MX" sz="1600" dirty="0"/>
          </a:p>
          <a:p>
            <a:pPr algn="just">
              <a:buNone/>
            </a:pPr>
            <a:r>
              <a:rPr lang="es-MX" sz="1600" dirty="0"/>
              <a:t>e) Amplíen, limiten o nieguen el derecho de suscripción preferente a que se refiere el artículo 132 de la Ley General de Sociedades Mercantiles.</a:t>
            </a:r>
          </a:p>
          <a:p>
            <a:pPr algn="just">
              <a:buNone/>
            </a:pPr>
            <a:endParaRPr lang="es-MX" sz="1600" dirty="0"/>
          </a:p>
          <a:p>
            <a:pPr algn="just">
              <a:buNone/>
            </a:pPr>
            <a:r>
              <a:rPr lang="es-MX" sz="1600" dirty="0"/>
              <a:t>f) Permitan limitar la responsabilidad en los daños y perjuicios ocasionados por sus consejeros y funcionarios, derivados de los actos que ejecuten o por las decisiones que adopten, siempre que no se trate de actos dolosos o de mala fe, o bien, ilícitos conforme a esta u otras leyes.</a:t>
            </a:r>
          </a:p>
          <a:p>
            <a:pPr algn="just">
              <a:buNone/>
            </a:pPr>
            <a:endParaRPr lang="es-MX" sz="1600" dirty="0"/>
          </a:p>
          <a:p>
            <a:pPr algn="just">
              <a:buFont typeface="Wingdings" pitchFamily="2" charset="2"/>
              <a:buChar char="q"/>
            </a:pPr>
            <a:r>
              <a:rPr lang="es-MX" sz="1600" dirty="0">
                <a:highlight>
                  <a:srgbClr val="FFFF00"/>
                </a:highlight>
              </a:rPr>
              <a:t>Es una copia casi literal del propio texto del artículo 13 LMV </a:t>
            </a:r>
            <a:r>
              <a:rPr lang="es-MX" sz="1600" dirty="0"/>
              <a:t>relativo al tipo de acciones que pueden emitir las Sociedades Anónimas Promotoras de Inversión </a:t>
            </a:r>
            <a:r>
              <a:rPr lang="es-MX" sz="1600" b="1" dirty="0"/>
              <a:t>(SAPI)</a:t>
            </a:r>
          </a:p>
        </p:txBody>
      </p:sp>
      <p:sp>
        <p:nvSpPr>
          <p:cNvPr id="3" name="Marcador de número de diapositiva 2">
            <a:extLst>
              <a:ext uri="{FF2B5EF4-FFF2-40B4-BE49-F238E27FC236}">
                <a16:creationId xmlns:a16="http://schemas.microsoft.com/office/drawing/2014/main" id="{BC066F63-625E-406C-86F1-DA10C77EFE86}"/>
              </a:ext>
            </a:extLst>
          </p:cNvPr>
          <p:cNvSpPr>
            <a:spLocks noGrp="1"/>
          </p:cNvSpPr>
          <p:nvPr>
            <p:ph type="sldNum" sz="quarter" idx="11"/>
          </p:nvPr>
        </p:nvSpPr>
        <p:spPr/>
        <p:txBody>
          <a:bodyPr/>
          <a:lstStyle/>
          <a:p>
            <a:fld id="{E3DD57F4-BF6A-4134-B1DF-19FD5820C997}" type="slidenum">
              <a:rPr lang="es-MX" smtClean="0"/>
              <a:pPr/>
              <a:t>31</a:t>
            </a:fld>
            <a:endParaRPr lang="es-MX" dirty="0"/>
          </a:p>
        </p:txBody>
      </p:sp>
    </p:spTree>
    <p:extLst>
      <p:ext uri="{BB962C8B-B14F-4D97-AF65-F5344CB8AC3E}">
        <p14:creationId xmlns:p14="http://schemas.microsoft.com/office/powerpoint/2010/main" val="191404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EEB87F-E623-4CC9-A0C8-2A36C680B319}"/>
              </a:ext>
            </a:extLst>
          </p:cNvPr>
          <p:cNvSpPr>
            <a:spLocks noGrp="1"/>
          </p:cNvSpPr>
          <p:nvPr>
            <p:ph sz="quarter" idx="10"/>
          </p:nvPr>
        </p:nvSpPr>
        <p:spPr/>
        <p:txBody>
          <a:bodyPr/>
          <a:lstStyle/>
          <a:p>
            <a:pPr algn="just"/>
            <a:r>
              <a:rPr lang="es-MX" sz="2000" dirty="0">
                <a:effectLst/>
                <a:ea typeface="MS Mincho" panose="02020609040205080304" pitchFamily="49" charset="-128"/>
              </a:rPr>
              <a:t>La amortización deberá ser decretada por la Asamblea General de Accionistas.</a:t>
            </a:r>
          </a:p>
          <a:p>
            <a:pPr algn="just"/>
            <a:endParaRPr lang="es-MX" sz="2000" dirty="0">
              <a:ea typeface="MS Mincho" panose="02020609040205080304" pitchFamily="49" charset="-128"/>
              <a:cs typeface="Times New Roman" panose="02020603050405020304" pitchFamily="18" charset="0"/>
            </a:endParaRPr>
          </a:p>
          <a:p>
            <a:pPr algn="just"/>
            <a:r>
              <a:rPr lang="x-none" sz="2000" dirty="0">
                <a:effectLst/>
                <a:ea typeface="MS Mincho" panose="02020609040205080304" pitchFamily="49" charset="-128"/>
                <a:cs typeface="Times New Roman" panose="02020603050405020304" pitchFamily="18" charset="0"/>
              </a:rPr>
              <a:t>Sólo podrán amortizarse acciones íntegramente pagadas</a:t>
            </a:r>
            <a:r>
              <a:rPr lang="es-MX" sz="2000" dirty="0">
                <a:effectLst/>
                <a:ea typeface="MS Mincho" panose="02020609040205080304" pitchFamily="49" charset="-128"/>
                <a:cs typeface="Times New Roman" panose="02020603050405020304" pitchFamily="18" charset="0"/>
              </a:rPr>
              <a:t>.</a:t>
            </a:r>
          </a:p>
          <a:p>
            <a:pPr algn="just"/>
            <a:endParaRPr lang="es-MX" sz="2000" dirty="0">
              <a:ea typeface="MS Mincho" panose="02020609040205080304" pitchFamily="49" charset="-128"/>
              <a:cs typeface="Times New Roman" panose="02020603050405020304" pitchFamily="18" charset="0"/>
            </a:endParaRPr>
          </a:p>
          <a:p>
            <a:pPr algn="just"/>
            <a:r>
              <a:rPr lang="es-MX" sz="2000" dirty="0">
                <a:effectLst/>
                <a:ea typeface="MS Mincho" panose="02020609040205080304" pitchFamily="49" charset="-128"/>
              </a:rPr>
              <a:t>Los títulos de las acciones amortizadas quedarán anulados y en su lugar podrán emitirse acciones de goce, cuando así lo prevenga expresamente el contrato social</a:t>
            </a:r>
            <a:r>
              <a:rPr lang="es-MX" sz="2000" dirty="0">
                <a:effectLst/>
                <a:ea typeface="MS Mincho" panose="02020609040205080304" pitchFamily="49" charset="-128"/>
                <a:cs typeface="Times New Roman" panose="02020603050405020304" pitchFamily="18" charset="0"/>
              </a:rPr>
              <a:t>.</a:t>
            </a:r>
            <a:endParaRPr lang="es-MX" sz="2400" b="1" u="sng" dirty="0"/>
          </a:p>
        </p:txBody>
      </p:sp>
      <p:sp>
        <p:nvSpPr>
          <p:cNvPr id="2" name="Título 1">
            <a:extLst>
              <a:ext uri="{FF2B5EF4-FFF2-40B4-BE49-F238E27FC236}">
                <a16:creationId xmlns:a16="http://schemas.microsoft.com/office/drawing/2014/main" id="{30DBD073-C516-422D-BEE0-12967EAE2FC0}"/>
              </a:ext>
            </a:extLst>
          </p:cNvPr>
          <p:cNvSpPr>
            <a:spLocks noGrp="1"/>
          </p:cNvSpPr>
          <p:nvPr>
            <p:ph type="title"/>
          </p:nvPr>
        </p:nvSpPr>
        <p:spPr/>
        <p:txBody>
          <a:bodyPr>
            <a:noAutofit/>
          </a:bodyPr>
          <a:lstStyle/>
          <a:p>
            <a:r>
              <a:rPr lang="es-MX" sz="3600" b="1" dirty="0"/>
              <a:t>Amortización de las acciones</a:t>
            </a:r>
            <a:br>
              <a:rPr lang="es-MX" sz="3600" b="1" dirty="0"/>
            </a:br>
            <a:r>
              <a:rPr lang="es-MX" sz="3600" b="1" dirty="0"/>
              <a:t>(Artículo 136 LGSM)</a:t>
            </a:r>
          </a:p>
        </p:txBody>
      </p:sp>
      <p:sp>
        <p:nvSpPr>
          <p:cNvPr id="5" name="Marcador de número de diapositiva 4">
            <a:extLst>
              <a:ext uri="{FF2B5EF4-FFF2-40B4-BE49-F238E27FC236}">
                <a16:creationId xmlns:a16="http://schemas.microsoft.com/office/drawing/2014/main" id="{B05B43CE-ABE3-4328-A27C-28BFBC9AEBEB}"/>
              </a:ext>
            </a:extLst>
          </p:cNvPr>
          <p:cNvSpPr>
            <a:spLocks noGrp="1"/>
          </p:cNvSpPr>
          <p:nvPr>
            <p:ph type="sldNum" sz="quarter" idx="11"/>
          </p:nvPr>
        </p:nvSpPr>
        <p:spPr/>
        <p:txBody>
          <a:bodyPr/>
          <a:lstStyle/>
          <a:p>
            <a:fld id="{E3DD57F4-BF6A-4134-B1DF-19FD5820C997}" type="slidenum">
              <a:rPr lang="es-MX" smtClean="0"/>
              <a:pPr/>
              <a:t>32</a:t>
            </a:fld>
            <a:endParaRPr lang="es-MX" dirty="0"/>
          </a:p>
        </p:txBody>
      </p:sp>
    </p:spTree>
    <p:extLst>
      <p:ext uri="{BB962C8B-B14F-4D97-AF65-F5344CB8AC3E}">
        <p14:creationId xmlns:p14="http://schemas.microsoft.com/office/powerpoint/2010/main" val="27527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0"/>
          </p:nvPr>
        </p:nvSpPr>
        <p:spPr/>
        <p:txBody>
          <a:bodyPr>
            <a:normAutofit/>
          </a:bodyPr>
          <a:lstStyle/>
          <a:p>
            <a:pPr marL="0" indent="0" algn="just">
              <a:buNone/>
            </a:pPr>
            <a:r>
              <a:rPr lang="es-MX" sz="2000" dirty="0">
                <a:latin typeface="+mn-lt"/>
              </a:rPr>
              <a:t>Deberán guardar </a:t>
            </a:r>
            <a:r>
              <a:rPr lang="es-MX" sz="2000" b="1" dirty="0">
                <a:latin typeface="+mn-lt"/>
              </a:rPr>
              <a:t>confidencialidad</a:t>
            </a:r>
            <a:r>
              <a:rPr lang="es-MX" sz="2000" dirty="0">
                <a:latin typeface="+mn-lt"/>
              </a:rPr>
              <a:t> respecto de la información y los asuntos que tengan conocimiento con motivo de su cargo en la sociedad, cuando dicha información o asuntos no sean de carácter público, excepto en los casos en que la información sea solicitada por autoridades judiciales o administrativas. Dicha </a:t>
            </a:r>
            <a:r>
              <a:rPr lang="es-MX" sz="2000" b="1" dirty="0">
                <a:latin typeface="+mn-lt"/>
              </a:rPr>
              <a:t>obligación de confidencialidad </a:t>
            </a:r>
            <a:r>
              <a:rPr lang="es-MX" sz="2000" dirty="0">
                <a:latin typeface="+mn-lt"/>
              </a:rPr>
              <a:t>estará vigente durante el tiempo de su encargo y hasta un año posterior a la terminación del mismo.</a:t>
            </a:r>
            <a:endParaRPr lang="es-MX" sz="1800" dirty="0">
              <a:latin typeface="+mn-lt"/>
            </a:endParaRPr>
          </a:p>
        </p:txBody>
      </p:sp>
      <p:sp>
        <p:nvSpPr>
          <p:cNvPr id="2" name="1 Título"/>
          <p:cNvSpPr>
            <a:spLocks noGrp="1"/>
          </p:cNvSpPr>
          <p:nvPr>
            <p:ph type="title"/>
          </p:nvPr>
        </p:nvSpPr>
        <p:spPr>
          <a:xfrm>
            <a:off x="457200" y="460765"/>
            <a:ext cx="8229600" cy="857250"/>
          </a:xfrm>
        </p:spPr>
        <p:txBody>
          <a:bodyPr>
            <a:noAutofit/>
          </a:bodyPr>
          <a:lstStyle/>
          <a:p>
            <a:r>
              <a:rPr lang="es-MX" sz="3600" b="1" dirty="0">
                <a:latin typeface="+mn-lt"/>
              </a:rPr>
              <a:t>Responsabilidad de los</a:t>
            </a:r>
            <a:br>
              <a:rPr lang="es-MX" sz="3600" b="1" dirty="0">
                <a:latin typeface="+mn-lt"/>
              </a:rPr>
            </a:br>
            <a:r>
              <a:rPr lang="es-MX" sz="3600" b="1" dirty="0">
                <a:latin typeface="+mn-lt"/>
              </a:rPr>
              <a:t>administradores (Art. 157 LGSM)</a:t>
            </a:r>
          </a:p>
        </p:txBody>
      </p:sp>
      <p:sp>
        <p:nvSpPr>
          <p:cNvPr id="5" name="Marcador de número de diapositiva 4">
            <a:extLst>
              <a:ext uri="{FF2B5EF4-FFF2-40B4-BE49-F238E27FC236}">
                <a16:creationId xmlns:a16="http://schemas.microsoft.com/office/drawing/2014/main" id="{2BD6AC23-9D60-4B63-A292-E1B301114DE5}"/>
              </a:ext>
            </a:extLst>
          </p:cNvPr>
          <p:cNvSpPr>
            <a:spLocks noGrp="1"/>
          </p:cNvSpPr>
          <p:nvPr>
            <p:ph type="sldNum" sz="quarter" idx="11"/>
          </p:nvPr>
        </p:nvSpPr>
        <p:spPr/>
        <p:txBody>
          <a:bodyPr/>
          <a:lstStyle/>
          <a:p>
            <a:fld id="{E3DD57F4-BF6A-4134-B1DF-19FD5820C997}" type="slidenum">
              <a:rPr lang="es-MX" smtClean="0"/>
              <a:pPr/>
              <a:t>33</a:t>
            </a:fld>
            <a:endParaRPr lang="es-MX" dirty="0"/>
          </a:p>
        </p:txBody>
      </p:sp>
    </p:spTree>
    <p:extLst>
      <p:ext uri="{BB962C8B-B14F-4D97-AF65-F5344CB8AC3E}">
        <p14:creationId xmlns:p14="http://schemas.microsoft.com/office/powerpoint/2010/main" val="158953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056C7-8109-4110-8650-91512E9C710D}"/>
              </a:ext>
            </a:extLst>
          </p:cNvPr>
          <p:cNvSpPr>
            <a:spLocks noGrp="1"/>
          </p:cNvSpPr>
          <p:nvPr>
            <p:ph type="title"/>
          </p:nvPr>
        </p:nvSpPr>
        <p:spPr>
          <a:xfrm>
            <a:off x="457200" y="1969525"/>
            <a:ext cx="8229600" cy="857250"/>
          </a:xfrm>
        </p:spPr>
        <p:txBody>
          <a:bodyPr>
            <a:normAutofit/>
          </a:bodyPr>
          <a:lstStyle/>
          <a:p>
            <a:r>
              <a:rPr lang="es-MX" sz="4000" b="1" dirty="0">
                <a:solidFill>
                  <a:schemeClr val="accent1"/>
                </a:solidFill>
                <a:latin typeface="+mj-lt"/>
              </a:rPr>
              <a:t>III. REGLAS DE OPERACIÓN</a:t>
            </a:r>
            <a:endParaRPr lang="es-MX" sz="4000" dirty="0">
              <a:solidFill>
                <a:schemeClr val="accent1"/>
              </a:solidFill>
              <a:latin typeface="+mj-lt"/>
            </a:endParaRPr>
          </a:p>
        </p:txBody>
      </p:sp>
      <p:sp>
        <p:nvSpPr>
          <p:cNvPr id="5" name="Marcador de número de diapositiva 4">
            <a:extLst>
              <a:ext uri="{FF2B5EF4-FFF2-40B4-BE49-F238E27FC236}">
                <a16:creationId xmlns:a16="http://schemas.microsoft.com/office/drawing/2014/main" id="{46DB971D-ED28-4EFA-8E5A-42220F82F129}"/>
              </a:ext>
            </a:extLst>
          </p:cNvPr>
          <p:cNvSpPr>
            <a:spLocks noGrp="1"/>
          </p:cNvSpPr>
          <p:nvPr>
            <p:ph type="sldNum" sz="quarter" idx="11"/>
          </p:nvPr>
        </p:nvSpPr>
        <p:spPr/>
        <p:txBody>
          <a:bodyPr/>
          <a:lstStyle/>
          <a:p>
            <a:fld id="{E3DD57F4-BF6A-4134-B1DF-19FD5820C997}" type="slidenum">
              <a:rPr lang="es-MX" smtClean="0"/>
              <a:pPr/>
              <a:t>34</a:t>
            </a:fld>
            <a:endParaRPr lang="es-MX" dirty="0"/>
          </a:p>
        </p:txBody>
      </p:sp>
    </p:spTree>
    <p:extLst>
      <p:ext uri="{BB962C8B-B14F-4D97-AF65-F5344CB8AC3E}">
        <p14:creationId xmlns:p14="http://schemas.microsoft.com/office/powerpoint/2010/main" val="3479562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415B37-A398-4F13-9ABF-6A6F55041084}"/>
              </a:ext>
            </a:extLst>
          </p:cNvPr>
          <p:cNvSpPr>
            <a:spLocks noGrp="1"/>
          </p:cNvSpPr>
          <p:nvPr>
            <p:ph sz="quarter" idx="10"/>
          </p:nvPr>
        </p:nvSpPr>
        <p:spPr/>
        <p:txBody>
          <a:bodyPr>
            <a:noAutofit/>
          </a:bodyPr>
          <a:lstStyle/>
          <a:p>
            <a:pPr algn="just"/>
            <a:r>
              <a:rPr lang="es-MX" sz="2000" dirty="0"/>
              <a:t>Que su capital social suscrito y pagado, sin derecho a retiro, así como su </a:t>
            </a:r>
            <a:r>
              <a:rPr lang="es-MX" sz="2000" b="1" dirty="0">
                <a:highlight>
                  <a:srgbClr val="FFFF00"/>
                </a:highlight>
              </a:rPr>
              <a:t>capital contable</a:t>
            </a:r>
            <a:r>
              <a:rPr lang="es-MX" sz="2000" dirty="0"/>
              <a:t> sea cuando menos equivalente en moneda nacional a 2,588,000 unidades de inversión. (17.1 millones, aprox.)</a:t>
            </a:r>
          </a:p>
          <a:p>
            <a:pPr algn="just"/>
            <a:endParaRPr lang="es-MX" sz="2000" dirty="0"/>
          </a:p>
          <a:p>
            <a:pPr algn="just"/>
            <a:r>
              <a:rPr lang="es-ES" sz="2000" dirty="0"/>
              <a:t>Las sociedades financieras de objeto múltiple que mantengan </a:t>
            </a:r>
            <a:r>
              <a:rPr lang="es-ES" sz="2000" b="1" dirty="0"/>
              <a:t>vínculos patrimoniales con una institución de crédito </a:t>
            </a:r>
            <a:r>
              <a:rPr lang="es-ES" sz="2000" dirty="0"/>
              <a:t>en términos de esta Ley </a:t>
            </a:r>
            <a:r>
              <a:rPr lang="es-ES" sz="2000" dirty="0">
                <a:highlight>
                  <a:srgbClr val="FFFF00"/>
                </a:highlight>
              </a:rPr>
              <a:t>se sujetarán a las disposiciones de la Ley de Instituciones de Crédito </a:t>
            </a:r>
            <a:r>
              <a:rPr lang="es-ES" sz="2000" dirty="0"/>
              <a:t>en materia de:</a:t>
            </a:r>
            <a:endParaRPr lang="es-MX" sz="2000" dirty="0"/>
          </a:p>
        </p:txBody>
      </p:sp>
      <p:sp>
        <p:nvSpPr>
          <p:cNvPr id="2" name="Título 1">
            <a:extLst>
              <a:ext uri="{FF2B5EF4-FFF2-40B4-BE49-F238E27FC236}">
                <a16:creationId xmlns:a16="http://schemas.microsoft.com/office/drawing/2014/main" id="{16CAD7F0-CCF8-4340-AB05-CA192C3BAC91}"/>
              </a:ext>
            </a:extLst>
          </p:cNvPr>
          <p:cNvSpPr>
            <a:spLocks noGrp="1"/>
          </p:cNvSpPr>
          <p:nvPr>
            <p:ph type="title"/>
          </p:nvPr>
        </p:nvSpPr>
        <p:spPr/>
        <p:txBody>
          <a:bodyPr/>
          <a:lstStyle/>
          <a:p>
            <a:r>
              <a:rPr lang="es-MX" sz="3600" b="1" dirty="0"/>
              <a:t>SOFOM E.R</a:t>
            </a:r>
            <a:r>
              <a:rPr lang="es-MX" sz="3600" dirty="0"/>
              <a:t>.</a:t>
            </a:r>
          </a:p>
        </p:txBody>
      </p:sp>
      <p:sp>
        <p:nvSpPr>
          <p:cNvPr id="5" name="Marcador de número de diapositiva 4">
            <a:extLst>
              <a:ext uri="{FF2B5EF4-FFF2-40B4-BE49-F238E27FC236}">
                <a16:creationId xmlns:a16="http://schemas.microsoft.com/office/drawing/2014/main" id="{36380D40-84B3-4507-932E-289D27E6D089}"/>
              </a:ext>
            </a:extLst>
          </p:cNvPr>
          <p:cNvSpPr>
            <a:spLocks noGrp="1"/>
          </p:cNvSpPr>
          <p:nvPr>
            <p:ph type="sldNum" sz="quarter" idx="11"/>
          </p:nvPr>
        </p:nvSpPr>
        <p:spPr/>
        <p:txBody>
          <a:bodyPr/>
          <a:lstStyle/>
          <a:p>
            <a:fld id="{E3DD57F4-BF6A-4134-B1DF-19FD5820C997}" type="slidenum">
              <a:rPr lang="es-MX" smtClean="0"/>
              <a:pPr/>
              <a:t>35</a:t>
            </a:fld>
            <a:endParaRPr lang="es-MX" dirty="0"/>
          </a:p>
        </p:txBody>
      </p:sp>
    </p:spTree>
    <p:extLst>
      <p:ext uri="{BB962C8B-B14F-4D97-AF65-F5344CB8AC3E}">
        <p14:creationId xmlns:p14="http://schemas.microsoft.com/office/powerpoint/2010/main" val="14065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415B37-A398-4F13-9ABF-6A6F55041084}"/>
              </a:ext>
            </a:extLst>
          </p:cNvPr>
          <p:cNvSpPr>
            <a:spLocks noGrp="1"/>
          </p:cNvSpPr>
          <p:nvPr>
            <p:ph sz="quarter" idx="10"/>
          </p:nvPr>
        </p:nvSpPr>
        <p:spPr>
          <a:xfrm>
            <a:off x="688181" y="1513114"/>
            <a:ext cx="7767638" cy="2406650"/>
          </a:xfrm>
        </p:spPr>
        <p:txBody>
          <a:bodyPr>
            <a:noAutofit/>
          </a:bodyPr>
          <a:lstStyle/>
          <a:p>
            <a:pPr marL="642938" lvl="1" indent="-342900">
              <a:buFont typeface="+mj-lt"/>
              <a:buAutoNum type="alphaLcParenR"/>
            </a:pPr>
            <a:r>
              <a:rPr lang="es-ES" sz="1800" dirty="0"/>
              <a:t>Integración y funcionamiento de los órganos directivos y la administración</a:t>
            </a:r>
          </a:p>
          <a:p>
            <a:pPr marL="642938" lvl="1" indent="-342900">
              <a:buFont typeface="+mj-lt"/>
              <a:buAutoNum type="alphaLcParenR"/>
            </a:pPr>
            <a:r>
              <a:rPr lang="es-ES" sz="1800" dirty="0"/>
              <a:t>Integración de expedientes de funcionarios</a:t>
            </a:r>
          </a:p>
          <a:p>
            <a:pPr marL="642938" lvl="1" indent="-342900">
              <a:buFont typeface="+mj-lt"/>
              <a:buAutoNum type="alphaLcParenR"/>
            </a:pPr>
            <a:r>
              <a:rPr lang="es-ES" sz="1800" dirty="0"/>
              <a:t>Fusiones y escisiones</a:t>
            </a:r>
          </a:p>
          <a:p>
            <a:pPr marL="642938" lvl="1" indent="-342900">
              <a:buFont typeface="+mj-lt"/>
              <a:buAutoNum type="alphaLcParenR"/>
            </a:pPr>
            <a:r>
              <a:rPr lang="es-ES" sz="1800" dirty="0"/>
              <a:t>Contratación con terceros de los servicios necesarios para su operación</a:t>
            </a:r>
          </a:p>
          <a:p>
            <a:pPr marL="642938" lvl="1" indent="-342900">
              <a:buFont typeface="+mj-lt"/>
              <a:buAutoNum type="alphaLcParenR"/>
            </a:pPr>
            <a:r>
              <a:rPr lang="es-ES" sz="1800" dirty="0"/>
              <a:t>Diversificación de riesgos</a:t>
            </a:r>
          </a:p>
          <a:p>
            <a:pPr marL="642938" lvl="1" indent="-342900">
              <a:buFont typeface="+mj-lt"/>
              <a:buAutoNum type="alphaLcParenR"/>
            </a:pPr>
            <a:r>
              <a:rPr lang="es-ES" sz="1800" dirty="0"/>
              <a:t>Uso de equipos, medios electrónicos, ópticos o de cualquier otra tecnología</a:t>
            </a:r>
          </a:p>
          <a:p>
            <a:pPr marL="642938" lvl="1" indent="-342900">
              <a:buFont typeface="+mj-lt"/>
              <a:buAutoNum type="alphaLcParenR"/>
            </a:pPr>
            <a:r>
              <a:rPr lang="es-ES" sz="1800" dirty="0"/>
              <a:t>Inversiones</a:t>
            </a:r>
            <a:endParaRPr lang="es-MX" sz="1800" dirty="0"/>
          </a:p>
        </p:txBody>
      </p:sp>
      <p:sp>
        <p:nvSpPr>
          <p:cNvPr id="2" name="Título 1">
            <a:extLst>
              <a:ext uri="{FF2B5EF4-FFF2-40B4-BE49-F238E27FC236}">
                <a16:creationId xmlns:a16="http://schemas.microsoft.com/office/drawing/2014/main" id="{16CAD7F0-CCF8-4340-AB05-CA192C3BAC91}"/>
              </a:ext>
            </a:extLst>
          </p:cNvPr>
          <p:cNvSpPr>
            <a:spLocks noGrp="1"/>
          </p:cNvSpPr>
          <p:nvPr>
            <p:ph type="title"/>
          </p:nvPr>
        </p:nvSpPr>
        <p:spPr/>
        <p:txBody>
          <a:bodyPr/>
          <a:lstStyle/>
          <a:p>
            <a:r>
              <a:rPr lang="es-MX" sz="3600" b="1" dirty="0"/>
              <a:t>SOFOM E.R</a:t>
            </a:r>
            <a:r>
              <a:rPr lang="es-MX" sz="3600" dirty="0"/>
              <a:t>.</a:t>
            </a:r>
          </a:p>
        </p:txBody>
      </p:sp>
      <p:sp>
        <p:nvSpPr>
          <p:cNvPr id="5" name="Marcador de número de diapositiva 4">
            <a:extLst>
              <a:ext uri="{FF2B5EF4-FFF2-40B4-BE49-F238E27FC236}">
                <a16:creationId xmlns:a16="http://schemas.microsoft.com/office/drawing/2014/main" id="{DFBC1974-4354-4601-B169-4F11FAAAF6A7}"/>
              </a:ext>
            </a:extLst>
          </p:cNvPr>
          <p:cNvSpPr>
            <a:spLocks noGrp="1"/>
          </p:cNvSpPr>
          <p:nvPr>
            <p:ph type="sldNum" sz="quarter" idx="11"/>
          </p:nvPr>
        </p:nvSpPr>
        <p:spPr/>
        <p:txBody>
          <a:bodyPr/>
          <a:lstStyle/>
          <a:p>
            <a:fld id="{E3DD57F4-BF6A-4134-B1DF-19FD5820C997}" type="slidenum">
              <a:rPr lang="es-MX" smtClean="0"/>
              <a:pPr/>
              <a:t>36</a:t>
            </a:fld>
            <a:endParaRPr lang="es-MX" dirty="0"/>
          </a:p>
        </p:txBody>
      </p:sp>
    </p:spTree>
    <p:extLst>
      <p:ext uri="{BB962C8B-B14F-4D97-AF65-F5344CB8AC3E}">
        <p14:creationId xmlns:p14="http://schemas.microsoft.com/office/powerpoint/2010/main" val="454929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CAEE07-4CDB-431E-9B59-0A0FB5D79306}"/>
              </a:ext>
            </a:extLst>
          </p:cNvPr>
          <p:cNvSpPr>
            <a:spLocks noGrp="1"/>
          </p:cNvSpPr>
          <p:nvPr>
            <p:ph sz="quarter" idx="10"/>
          </p:nvPr>
        </p:nvSpPr>
        <p:spPr>
          <a:xfrm>
            <a:off x="682625" y="1368425"/>
            <a:ext cx="7767638" cy="2406650"/>
          </a:xfrm>
        </p:spPr>
        <p:txBody>
          <a:bodyPr/>
          <a:lstStyle/>
          <a:p>
            <a:pPr algn="just"/>
            <a:r>
              <a:rPr lang="es-MX" sz="2000" dirty="0"/>
              <a:t>Las sociedades financieras de objeto múltiple no reguladas cumplen a partir del 18 de diciembre de 2011 con el artículo 115 de la Ley de Instituciones de Crédito en relación con el artículo 87-D de la Ley General de Organizaciones y Actividades Auxiliares del Crédito y 95-Bis de este último ordenamiento, esta disposición fue publicada el 17 de marzo de 2011 en el Diario Oficial de la Federación, en las cuales se </a:t>
            </a:r>
            <a:r>
              <a:rPr lang="es-MX" sz="2000" b="1" dirty="0"/>
              <a:t>establecen las acciones de carácter obligatorio que las Organizaciones Auxiliares del Crédito deben implementar en materia de Prevención de Lavado de Dinero y de Financiamiento al Terrorismo.</a:t>
            </a:r>
          </a:p>
        </p:txBody>
      </p:sp>
      <p:sp>
        <p:nvSpPr>
          <p:cNvPr id="2" name="Título 1">
            <a:extLst>
              <a:ext uri="{FF2B5EF4-FFF2-40B4-BE49-F238E27FC236}">
                <a16:creationId xmlns:a16="http://schemas.microsoft.com/office/drawing/2014/main" id="{8EA8E0A8-A076-445E-9E7D-0F1D8BF06F7E}"/>
              </a:ext>
            </a:extLst>
          </p:cNvPr>
          <p:cNvSpPr>
            <a:spLocks noGrp="1"/>
          </p:cNvSpPr>
          <p:nvPr>
            <p:ph type="title"/>
          </p:nvPr>
        </p:nvSpPr>
        <p:spPr/>
        <p:txBody>
          <a:bodyPr/>
          <a:lstStyle/>
          <a:p>
            <a:r>
              <a:rPr lang="es-MX" sz="3600" dirty="0"/>
              <a:t>SOFOM E.N.R.</a:t>
            </a:r>
          </a:p>
        </p:txBody>
      </p:sp>
      <p:sp>
        <p:nvSpPr>
          <p:cNvPr id="5" name="Marcador de número de diapositiva 4">
            <a:extLst>
              <a:ext uri="{FF2B5EF4-FFF2-40B4-BE49-F238E27FC236}">
                <a16:creationId xmlns:a16="http://schemas.microsoft.com/office/drawing/2014/main" id="{34F22F05-FCC9-437A-8569-1628F9769E4F}"/>
              </a:ext>
            </a:extLst>
          </p:cNvPr>
          <p:cNvSpPr>
            <a:spLocks noGrp="1"/>
          </p:cNvSpPr>
          <p:nvPr>
            <p:ph type="sldNum" sz="quarter" idx="11"/>
          </p:nvPr>
        </p:nvSpPr>
        <p:spPr/>
        <p:txBody>
          <a:bodyPr/>
          <a:lstStyle/>
          <a:p>
            <a:fld id="{E3DD57F4-BF6A-4134-B1DF-19FD5820C997}" type="slidenum">
              <a:rPr lang="es-MX" smtClean="0"/>
              <a:pPr/>
              <a:t>37</a:t>
            </a:fld>
            <a:endParaRPr lang="es-MX" dirty="0"/>
          </a:p>
        </p:txBody>
      </p:sp>
    </p:spTree>
    <p:extLst>
      <p:ext uri="{BB962C8B-B14F-4D97-AF65-F5344CB8AC3E}">
        <p14:creationId xmlns:p14="http://schemas.microsoft.com/office/powerpoint/2010/main" val="408093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B921B3D-FAB2-4117-9001-483C863C90AB}"/>
              </a:ext>
            </a:extLst>
          </p:cNvPr>
          <p:cNvSpPr>
            <a:spLocks noGrp="1"/>
          </p:cNvSpPr>
          <p:nvPr>
            <p:ph sz="quarter" idx="10"/>
          </p:nvPr>
        </p:nvSpPr>
        <p:spPr>
          <a:xfrm>
            <a:off x="596563" y="272431"/>
            <a:ext cx="7767638" cy="4769469"/>
          </a:xfrm>
        </p:spPr>
        <p:txBody>
          <a:bodyPr/>
          <a:lstStyle/>
          <a:p>
            <a:pPr algn="just"/>
            <a:r>
              <a:rPr lang="es-MX" sz="1800" dirty="0"/>
              <a:t>No puede recibir recursos del público</a:t>
            </a:r>
          </a:p>
          <a:p>
            <a:pPr algn="just"/>
            <a:endParaRPr lang="es-MX" sz="1800" dirty="0"/>
          </a:p>
          <a:p>
            <a:pPr algn="just"/>
            <a:r>
              <a:rPr lang="es-MX" sz="1800" dirty="0"/>
              <a:t>No requiere de la autorización de la SHCP para constituirse, pero sí </a:t>
            </a:r>
            <a:r>
              <a:rPr lang="es-MX" sz="1800" b="1" dirty="0"/>
              <a:t>obtener la opinión favorable</a:t>
            </a:r>
            <a:r>
              <a:rPr lang="es-MX" sz="1800" dirty="0"/>
              <a:t> de la CONDUSEF y de sus estatutos sociales para poder acudir ante Fedatario Público a llevar a cabo su acta constitutiva.</a:t>
            </a:r>
          </a:p>
          <a:p>
            <a:pPr algn="just"/>
            <a:endParaRPr lang="es-MX" sz="1800" dirty="0"/>
          </a:p>
          <a:p>
            <a:pPr algn="just"/>
            <a:r>
              <a:rPr lang="es-MX" sz="1800" dirty="0"/>
              <a:t>Deberán tramitar ante la CNBV, </a:t>
            </a:r>
            <a:r>
              <a:rPr lang="es-MX" sz="1800" b="1" dirty="0"/>
              <a:t>PREVIO A SU REGISTRO</a:t>
            </a:r>
            <a:r>
              <a:rPr lang="es-MX" sz="1800" dirty="0"/>
              <a:t>, la emisión de un </a:t>
            </a:r>
            <a:r>
              <a:rPr lang="es-MX" sz="1800" b="1" dirty="0"/>
              <a:t>dictamen técnico </a:t>
            </a:r>
            <a:r>
              <a:rPr lang="es-MX" sz="1800" dirty="0"/>
              <a:t>en materia de prevención, detección y reporte de actos, omisiones u operaciones que pudiesen ubicarse en los supuestos de lavado de dinero o financiamiento al terrorismo. (Art. 87-P LGOAAC).</a:t>
            </a:r>
          </a:p>
          <a:p>
            <a:pPr algn="just"/>
            <a:endParaRPr lang="es-MX" sz="1800" dirty="0"/>
          </a:p>
          <a:p>
            <a:pPr algn="just"/>
            <a:r>
              <a:rPr lang="es-ES" sz="1800" dirty="0"/>
              <a:t>Podrán actuar como comisionistas de otras entidades financieras, en los términos y condiciones que establezca la legislación y disposiciones aplicables a estas últimas.</a:t>
            </a:r>
            <a:endParaRPr lang="es-MX" sz="1800" dirty="0"/>
          </a:p>
        </p:txBody>
      </p:sp>
      <p:sp>
        <p:nvSpPr>
          <p:cNvPr id="5" name="Marcador de número de diapositiva 4">
            <a:extLst>
              <a:ext uri="{FF2B5EF4-FFF2-40B4-BE49-F238E27FC236}">
                <a16:creationId xmlns:a16="http://schemas.microsoft.com/office/drawing/2014/main" id="{A131243C-C3E5-4873-A0A3-44621BDCCD9A}"/>
              </a:ext>
            </a:extLst>
          </p:cNvPr>
          <p:cNvSpPr>
            <a:spLocks noGrp="1"/>
          </p:cNvSpPr>
          <p:nvPr>
            <p:ph type="sldNum" sz="quarter" idx="11"/>
          </p:nvPr>
        </p:nvSpPr>
        <p:spPr/>
        <p:txBody>
          <a:bodyPr/>
          <a:lstStyle/>
          <a:p>
            <a:fld id="{E3DD57F4-BF6A-4134-B1DF-19FD5820C997}" type="slidenum">
              <a:rPr lang="es-MX" smtClean="0"/>
              <a:pPr/>
              <a:t>38</a:t>
            </a:fld>
            <a:endParaRPr lang="es-MX" dirty="0"/>
          </a:p>
        </p:txBody>
      </p:sp>
    </p:spTree>
    <p:extLst>
      <p:ext uri="{BB962C8B-B14F-4D97-AF65-F5344CB8AC3E}">
        <p14:creationId xmlns:p14="http://schemas.microsoft.com/office/powerpoint/2010/main" val="333573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CF2E427-FF4B-4427-AC44-51F59F950400}"/>
              </a:ext>
            </a:extLst>
          </p:cNvPr>
          <p:cNvSpPr>
            <a:spLocks noGrp="1"/>
          </p:cNvSpPr>
          <p:nvPr>
            <p:ph sz="quarter" idx="10"/>
          </p:nvPr>
        </p:nvSpPr>
        <p:spPr>
          <a:xfrm>
            <a:off x="575468" y="525854"/>
            <a:ext cx="7993063" cy="4229381"/>
          </a:xfrm>
        </p:spPr>
        <p:txBody>
          <a:bodyPr/>
          <a:lstStyle/>
          <a:p>
            <a:pPr algn="just"/>
            <a:r>
              <a:rPr lang="es-ES" sz="1800" dirty="0"/>
              <a:t>Deberán proporcionar a la CONDUSEF, la información agregada que ésta les requiera con fines estadísticos.</a:t>
            </a:r>
          </a:p>
          <a:p>
            <a:pPr algn="just"/>
            <a:endParaRPr lang="es-ES" sz="1800" dirty="0"/>
          </a:p>
          <a:p>
            <a:pPr algn="just"/>
            <a:r>
              <a:rPr lang="es-MX" sz="1800" dirty="0"/>
              <a:t>Deberán ser Usuarios de al menos una sociedad de información crediticia, debiendo proporcionar periódicamente la información sobre todos los créditos que otorgue, en los términos previstos por la Ley para Regular las Sociedades de Información Crediticia. El cumplimiento de esta obligación deberá constar en su registro ante la CONDUSEF</a:t>
            </a:r>
          </a:p>
          <a:p>
            <a:pPr algn="just"/>
            <a:endParaRPr lang="es-MX" sz="1800" dirty="0"/>
          </a:p>
          <a:p>
            <a:pPr algn="just"/>
            <a:r>
              <a:rPr lang="es-MX" sz="1800" dirty="0"/>
              <a:t>El contrato en que se haga constar el crédito, arrendamiento financiero o factoraje financiero, </a:t>
            </a:r>
            <a:r>
              <a:rPr lang="es-MX" sz="1800" b="1" dirty="0"/>
              <a:t>siempre que dicho instrumento vaya acompañado de la certificación del estado de cuenta respectivo</a:t>
            </a:r>
            <a:r>
              <a:rPr lang="es-MX" sz="1800" dirty="0"/>
              <a:t>, </a:t>
            </a:r>
            <a:r>
              <a:rPr lang="es-MX" sz="1800" dirty="0">
                <a:highlight>
                  <a:srgbClr val="FFFF00"/>
                </a:highlight>
              </a:rPr>
              <a:t>será título ejecutivo mercantil, sin necesidad de reconocimiento de firma ni de otro requisito alguno.</a:t>
            </a:r>
            <a:r>
              <a:rPr lang="es-MX" sz="1800" dirty="0"/>
              <a:t> (Art. 87-E y 87-F LGOAAC)</a:t>
            </a:r>
          </a:p>
        </p:txBody>
      </p:sp>
      <p:sp>
        <p:nvSpPr>
          <p:cNvPr id="5" name="Marcador de número de diapositiva 4">
            <a:extLst>
              <a:ext uri="{FF2B5EF4-FFF2-40B4-BE49-F238E27FC236}">
                <a16:creationId xmlns:a16="http://schemas.microsoft.com/office/drawing/2014/main" id="{2B4E26A9-4FB4-401F-84F6-4CD8323AB376}"/>
              </a:ext>
            </a:extLst>
          </p:cNvPr>
          <p:cNvSpPr>
            <a:spLocks noGrp="1"/>
          </p:cNvSpPr>
          <p:nvPr>
            <p:ph type="sldNum" sz="quarter" idx="11"/>
          </p:nvPr>
        </p:nvSpPr>
        <p:spPr/>
        <p:txBody>
          <a:bodyPr/>
          <a:lstStyle/>
          <a:p>
            <a:fld id="{E3DD57F4-BF6A-4134-B1DF-19FD5820C997}" type="slidenum">
              <a:rPr lang="es-MX" smtClean="0"/>
              <a:pPr/>
              <a:t>39</a:t>
            </a:fld>
            <a:endParaRPr lang="es-MX" dirty="0"/>
          </a:p>
        </p:txBody>
      </p:sp>
    </p:spTree>
    <p:extLst>
      <p:ext uri="{BB962C8B-B14F-4D97-AF65-F5344CB8AC3E}">
        <p14:creationId xmlns:p14="http://schemas.microsoft.com/office/powerpoint/2010/main" val="386934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0"/>
          </p:nvPr>
        </p:nvSpPr>
        <p:spPr>
          <a:xfrm>
            <a:off x="591185" y="1037980"/>
            <a:ext cx="7767638" cy="3614030"/>
          </a:xfrm>
        </p:spPr>
        <p:txBody>
          <a:bodyPr>
            <a:normAutofit fontScale="47500" lnSpcReduction="20000"/>
          </a:bodyPr>
          <a:lstStyle/>
          <a:p>
            <a:pPr marL="0" indent="0">
              <a:buNone/>
            </a:pPr>
            <a:r>
              <a:rPr lang="es-MX" b="1" dirty="0">
                <a:latin typeface="+mn-lt"/>
              </a:rPr>
              <a:t>III. REGLAS DE OPERACIÓN</a:t>
            </a:r>
          </a:p>
          <a:p>
            <a:r>
              <a:rPr lang="es-MX" dirty="0">
                <a:latin typeface="+mn-lt"/>
              </a:rPr>
              <a:t>SOFOM E.R.</a:t>
            </a:r>
          </a:p>
          <a:p>
            <a:r>
              <a:rPr lang="es-MX" dirty="0">
                <a:latin typeface="+mn-lt"/>
              </a:rPr>
              <a:t>SOFOM E.N.R.</a:t>
            </a:r>
          </a:p>
          <a:p>
            <a:r>
              <a:rPr lang="es-MX" dirty="0">
                <a:latin typeface="+mn-lt"/>
              </a:rPr>
              <a:t>Actividades habituales</a:t>
            </a:r>
          </a:p>
          <a:p>
            <a:r>
              <a:rPr lang="es-MX" dirty="0">
                <a:latin typeface="+mn-lt"/>
              </a:rPr>
              <a:t>Otras actividades</a:t>
            </a:r>
          </a:p>
          <a:p>
            <a:r>
              <a:rPr lang="es-MX" dirty="0">
                <a:latin typeface="+mn-lt"/>
              </a:rPr>
              <a:t>Integrantes del sistema financiero</a:t>
            </a:r>
          </a:p>
          <a:p>
            <a:r>
              <a:rPr lang="es-MX" dirty="0">
                <a:latin typeface="+mn-lt"/>
              </a:rPr>
              <a:t>Dictamen de contador público para cumplimiento de información en materia de lavado de dinero</a:t>
            </a:r>
          </a:p>
          <a:p>
            <a:pPr marL="0" indent="0">
              <a:buNone/>
            </a:pPr>
            <a:endParaRPr lang="es-MX" dirty="0">
              <a:latin typeface="+mn-lt"/>
            </a:endParaRPr>
          </a:p>
          <a:p>
            <a:pPr marL="0" indent="0">
              <a:buNone/>
            </a:pPr>
            <a:r>
              <a:rPr lang="es-MX" b="1" dirty="0">
                <a:latin typeface="+mn-lt"/>
              </a:rPr>
              <a:t>IV. ANÁLISIS JURÍDICO FISCAL DE LAS OPERACIONES PRINCIPALES</a:t>
            </a:r>
          </a:p>
          <a:p>
            <a:r>
              <a:rPr lang="es-MX" dirty="0">
                <a:latin typeface="+mn-lt"/>
              </a:rPr>
              <a:t>Contrato de apertura de crédito</a:t>
            </a:r>
          </a:p>
          <a:p>
            <a:r>
              <a:rPr lang="es-MX" dirty="0">
                <a:latin typeface="+mn-lt"/>
              </a:rPr>
              <a:t>Contrato de arrendamiento financiero</a:t>
            </a:r>
          </a:p>
          <a:p>
            <a:r>
              <a:rPr lang="es-MX" dirty="0">
                <a:latin typeface="+mn-lt"/>
              </a:rPr>
              <a:t>Contrato de factoraje financiero</a:t>
            </a:r>
          </a:p>
          <a:p>
            <a:r>
              <a:rPr lang="es-MX" dirty="0">
                <a:latin typeface="+mn-lt"/>
              </a:rPr>
              <a:t>Contrato de fideicomiso de garantía</a:t>
            </a:r>
          </a:p>
        </p:txBody>
      </p:sp>
      <p:sp>
        <p:nvSpPr>
          <p:cNvPr id="2" name="Título 1"/>
          <p:cNvSpPr>
            <a:spLocks noGrp="1"/>
          </p:cNvSpPr>
          <p:nvPr>
            <p:ph type="title"/>
          </p:nvPr>
        </p:nvSpPr>
        <p:spPr>
          <a:xfrm>
            <a:off x="451644" y="180730"/>
            <a:ext cx="8229600" cy="857250"/>
          </a:xfrm>
        </p:spPr>
        <p:txBody>
          <a:bodyPr/>
          <a:lstStyle/>
          <a:p>
            <a:r>
              <a:rPr lang="es-MX" sz="3000" b="1" dirty="0">
                <a:latin typeface="+mn-lt"/>
              </a:rPr>
              <a:t>Temática</a:t>
            </a:r>
            <a:endParaRPr lang="es-MX" b="1" dirty="0">
              <a:latin typeface="+mn-lt"/>
            </a:endParaRPr>
          </a:p>
        </p:txBody>
      </p:sp>
      <p:sp>
        <p:nvSpPr>
          <p:cNvPr id="5" name="Marcador de número de diapositiva 4">
            <a:extLst>
              <a:ext uri="{FF2B5EF4-FFF2-40B4-BE49-F238E27FC236}">
                <a16:creationId xmlns:a16="http://schemas.microsoft.com/office/drawing/2014/main" id="{0B8C6581-185E-44E0-819C-51B87F8B6B21}"/>
              </a:ext>
            </a:extLst>
          </p:cNvPr>
          <p:cNvSpPr>
            <a:spLocks noGrp="1"/>
          </p:cNvSpPr>
          <p:nvPr>
            <p:ph type="sldNum" sz="quarter" idx="11"/>
          </p:nvPr>
        </p:nvSpPr>
        <p:spPr/>
        <p:txBody>
          <a:bodyPr/>
          <a:lstStyle/>
          <a:p>
            <a:fld id="{E3DD57F4-BF6A-4134-B1DF-19FD5820C997}" type="slidenum">
              <a:rPr lang="es-MX" smtClean="0"/>
              <a:pPr/>
              <a:t>4</a:t>
            </a:fld>
            <a:endParaRPr lang="es-MX" dirty="0"/>
          </a:p>
        </p:txBody>
      </p:sp>
    </p:spTree>
    <p:extLst>
      <p:ext uri="{BB962C8B-B14F-4D97-AF65-F5344CB8AC3E}">
        <p14:creationId xmlns:p14="http://schemas.microsoft.com/office/powerpoint/2010/main" val="1998528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1F2B4F-C95D-42E8-9644-28986F90DE09}"/>
              </a:ext>
            </a:extLst>
          </p:cNvPr>
          <p:cNvSpPr>
            <a:spLocks noGrp="1"/>
          </p:cNvSpPr>
          <p:nvPr>
            <p:ph sz="quarter" idx="10"/>
          </p:nvPr>
        </p:nvSpPr>
        <p:spPr/>
        <p:txBody>
          <a:bodyPr/>
          <a:lstStyle/>
          <a:p>
            <a:r>
              <a:rPr lang="es-MX" sz="2000" dirty="0"/>
              <a:t>El otorgamiento de crédito</a:t>
            </a:r>
          </a:p>
          <a:p>
            <a:endParaRPr lang="es-MX" sz="2000" dirty="0"/>
          </a:p>
          <a:p>
            <a:r>
              <a:rPr lang="es-MX" sz="2000" dirty="0"/>
              <a:t>La celebración de contratos de arrendamiento financiero</a:t>
            </a:r>
          </a:p>
          <a:p>
            <a:endParaRPr lang="es-MX" sz="2000" dirty="0"/>
          </a:p>
          <a:p>
            <a:r>
              <a:rPr lang="es-MX" sz="2000" dirty="0"/>
              <a:t>La celebración de factoraje financiero</a:t>
            </a:r>
          </a:p>
        </p:txBody>
      </p:sp>
      <p:sp>
        <p:nvSpPr>
          <p:cNvPr id="2" name="Título 1">
            <a:extLst>
              <a:ext uri="{FF2B5EF4-FFF2-40B4-BE49-F238E27FC236}">
                <a16:creationId xmlns:a16="http://schemas.microsoft.com/office/drawing/2014/main" id="{70607B33-FC62-426B-8447-88A05CB0F6BE}"/>
              </a:ext>
            </a:extLst>
          </p:cNvPr>
          <p:cNvSpPr>
            <a:spLocks noGrp="1"/>
          </p:cNvSpPr>
          <p:nvPr>
            <p:ph type="title"/>
          </p:nvPr>
        </p:nvSpPr>
        <p:spPr/>
        <p:txBody>
          <a:bodyPr/>
          <a:lstStyle/>
          <a:p>
            <a:r>
              <a:rPr lang="es-MX" sz="3600" b="1" dirty="0"/>
              <a:t>Actividades habituales</a:t>
            </a:r>
          </a:p>
        </p:txBody>
      </p:sp>
      <p:sp>
        <p:nvSpPr>
          <p:cNvPr id="5" name="Marcador de número de diapositiva 4">
            <a:extLst>
              <a:ext uri="{FF2B5EF4-FFF2-40B4-BE49-F238E27FC236}">
                <a16:creationId xmlns:a16="http://schemas.microsoft.com/office/drawing/2014/main" id="{5BF4A8CC-7B29-4BD1-9FE2-B8CB5C429CC1}"/>
              </a:ext>
            </a:extLst>
          </p:cNvPr>
          <p:cNvSpPr>
            <a:spLocks noGrp="1"/>
          </p:cNvSpPr>
          <p:nvPr>
            <p:ph type="sldNum" sz="quarter" idx="11"/>
          </p:nvPr>
        </p:nvSpPr>
        <p:spPr/>
        <p:txBody>
          <a:bodyPr/>
          <a:lstStyle/>
          <a:p>
            <a:fld id="{E3DD57F4-BF6A-4134-B1DF-19FD5820C997}" type="slidenum">
              <a:rPr lang="es-MX" smtClean="0"/>
              <a:pPr/>
              <a:t>40</a:t>
            </a:fld>
            <a:endParaRPr lang="es-MX" dirty="0"/>
          </a:p>
        </p:txBody>
      </p:sp>
    </p:spTree>
    <p:extLst>
      <p:ext uri="{BB962C8B-B14F-4D97-AF65-F5344CB8AC3E}">
        <p14:creationId xmlns:p14="http://schemas.microsoft.com/office/powerpoint/2010/main" val="812049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3F94F3-464E-4694-BF86-C611364B1277}"/>
              </a:ext>
            </a:extLst>
          </p:cNvPr>
          <p:cNvSpPr>
            <a:spLocks noGrp="1"/>
          </p:cNvSpPr>
          <p:nvPr>
            <p:ph sz="quarter" idx="10"/>
          </p:nvPr>
        </p:nvSpPr>
        <p:spPr>
          <a:xfrm>
            <a:off x="682625" y="1384491"/>
            <a:ext cx="7767638" cy="2735687"/>
          </a:xfrm>
        </p:spPr>
        <p:txBody>
          <a:bodyPr/>
          <a:lstStyle/>
          <a:p>
            <a:r>
              <a:rPr lang="es-MX" sz="2000" dirty="0"/>
              <a:t>La administración de cualquier tipo de cartera crediticia.</a:t>
            </a:r>
          </a:p>
          <a:p>
            <a:endParaRPr lang="es-MX" sz="2000" dirty="0"/>
          </a:p>
          <a:p>
            <a:pPr algn="just"/>
            <a:r>
              <a:rPr lang="es-MX" sz="2000" dirty="0"/>
              <a:t>Otorgar en arrendamiento bienes muebles o inmuebles, siempre que así se encuentre contemplado en sus estatutos, en cuyo caso se considerarán como ingresos provenientes de su objeto principal, los ingresos, documentos o cuentas por cobrar que deriven de dichas actividades en tanto éstos </a:t>
            </a:r>
            <a:r>
              <a:rPr lang="es-MX" sz="2000" b="1" dirty="0"/>
              <a:t>no excedan del treinta por ciento </a:t>
            </a:r>
            <a:r>
              <a:rPr lang="es-MX" sz="2000" dirty="0"/>
              <a:t>del total de los ingresos de la sociedad</a:t>
            </a:r>
          </a:p>
        </p:txBody>
      </p:sp>
      <p:sp>
        <p:nvSpPr>
          <p:cNvPr id="2" name="Título 1">
            <a:extLst>
              <a:ext uri="{FF2B5EF4-FFF2-40B4-BE49-F238E27FC236}">
                <a16:creationId xmlns:a16="http://schemas.microsoft.com/office/drawing/2014/main" id="{32BA4DC9-FC1E-49B5-8BFF-0E6B044400BF}"/>
              </a:ext>
            </a:extLst>
          </p:cNvPr>
          <p:cNvSpPr>
            <a:spLocks noGrp="1"/>
          </p:cNvSpPr>
          <p:nvPr>
            <p:ph type="title"/>
          </p:nvPr>
        </p:nvSpPr>
        <p:spPr/>
        <p:txBody>
          <a:bodyPr/>
          <a:lstStyle/>
          <a:p>
            <a:r>
              <a:rPr lang="es-MX" sz="3600" b="1" dirty="0"/>
              <a:t>Otras actividades</a:t>
            </a:r>
          </a:p>
        </p:txBody>
      </p:sp>
      <p:sp>
        <p:nvSpPr>
          <p:cNvPr id="5" name="Marcador de número de diapositiva 4">
            <a:extLst>
              <a:ext uri="{FF2B5EF4-FFF2-40B4-BE49-F238E27FC236}">
                <a16:creationId xmlns:a16="http://schemas.microsoft.com/office/drawing/2014/main" id="{05CC409C-B513-409C-AD8B-5C6407005C52}"/>
              </a:ext>
            </a:extLst>
          </p:cNvPr>
          <p:cNvSpPr>
            <a:spLocks noGrp="1"/>
          </p:cNvSpPr>
          <p:nvPr>
            <p:ph type="sldNum" sz="quarter" idx="11"/>
          </p:nvPr>
        </p:nvSpPr>
        <p:spPr/>
        <p:txBody>
          <a:bodyPr/>
          <a:lstStyle/>
          <a:p>
            <a:fld id="{E3DD57F4-BF6A-4134-B1DF-19FD5820C997}" type="slidenum">
              <a:rPr lang="es-MX" smtClean="0"/>
              <a:pPr/>
              <a:t>41</a:t>
            </a:fld>
            <a:endParaRPr lang="es-MX" dirty="0"/>
          </a:p>
        </p:txBody>
      </p:sp>
    </p:spTree>
    <p:extLst>
      <p:ext uri="{BB962C8B-B14F-4D97-AF65-F5344CB8AC3E}">
        <p14:creationId xmlns:p14="http://schemas.microsoft.com/office/powerpoint/2010/main" val="3760282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61E0F2-8841-4A75-A804-87744C5CF6AD}"/>
              </a:ext>
            </a:extLst>
          </p:cNvPr>
          <p:cNvSpPr>
            <a:spLocks noGrp="1"/>
          </p:cNvSpPr>
          <p:nvPr>
            <p:ph sz="quarter" idx="10"/>
          </p:nvPr>
        </p:nvSpPr>
        <p:spPr/>
        <p:txBody>
          <a:bodyPr>
            <a:normAutofit fontScale="92500" lnSpcReduction="10000"/>
          </a:bodyPr>
          <a:lstStyle/>
          <a:p>
            <a:pPr algn="just"/>
            <a:r>
              <a:rPr lang="es-MX" sz="1600" dirty="0"/>
              <a:t>Debe estar certificado por la CNBV</a:t>
            </a:r>
          </a:p>
          <a:p>
            <a:pPr algn="just"/>
            <a:endParaRPr lang="es-MX" sz="1600" dirty="0"/>
          </a:p>
          <a:p>
            <a:pPr algn="just"/>
            <a:r>
              <a:rPr lang="es-MX" sz="1600" dirty="0"/>
              <a:t>No es exclusiva de la profesión contable.</a:t>
            </a:r>
          </a:p>
          <a:p>
            <a:pPr algn="just"/>
            <a:endParaRPr lang="es-MX" sz="1600" dirty="0"/>
          </a:p>
          <a:p>
            <a:pPr algn="just"/>
            <a:r>
              <a:rPr lang="es-MX" sz="1600" dirty="0"/>
              <a:t>Deberán conocer la importancia de las funciones de auditoría interna y externa, de conformidad con los documentos emitidos por organismos de carácter internacional que participan en la prevención del lavado de dinero y financiamiento al terrorismo.</a:t>
            </a:r>
          </a:p>
          <a:p>
            <a:pPr algn="just"/>
            <a:endParaRPr lang="es-MX" sz="1600" dirty="0"/>
          </a:p>
          <a:p>
            <a:r>
              <a:rPr lang="es-MX" sz="1600" dirty="0"/>
              <a:t>Conocer la Norma ISO 19011:2011 “Directrices para la auditoría de Sistemas de Gestión”</a:t>
            </a:r>
          </a:p>
          <a:p>
            <a:pPr algn="just"/>
            <a:endParaRPr lang="es-MX" sz="1600" dirty="0"/>
          </a:p>
          <a:p>
            <a:endParaRPr lang="es-MX" sz="1600" dirty="0"/>
          </a:p>
          <a:p>
            <a:endParaRPr lang="es-MX" sz="1600" dirty="0"/>
          </a:p>
          <a:p>
            <a:endParaRPr lang="es-MX" sz="1600" dirty="0"/>
          </a:p>
          <a:p>
            <a:endParaRPr lang="es-MX" sz="1600" dirty="0"/>
          </a:p>
        </p:txBody>
      </p:sp>
      <p:sp>
        <p:nvSpPr>
          <p:cNvPr id="2" name="Título 1">
            <a:extLst>
              <a:ext uri="{FF2B5EF4-FFF2-40B4-BE49-F238E27FC236}">
                <a16:creationId xmlns:a16="http://schemas.microsoft.com/office/drawing/2014/main" id="{2EC5C62D-0F49-494E-9A93-BF3FCEE70793}"/>
              </a:ext>
            </a:extLst>
          </p:cNvPr>
          <p:cNvSpPr>
            <a:spLocks noGrp="1"/>
          </p:cNvSpPr>
          <p:nvPr>
            <p:ph type="title"/>
          </p:nvPr>
        </p:nvSpPr>
        <p:spPr/>
        <p:txBody>
          <a:bodyPr>
            <a:noAutofit/>
          </a:bodyPr>
          <a:lstStyle/>
          <a:p>
            <a:r>
              <a:rPr lang="es-MX" sz="3200" dirty="0"/>
              <a:t>Dictamen para cumplimiento de información en materia de lavado de dinero</a:t>
            </a:r>
          </a:p>
        </p:txBody>
      </p:sp>
      <p:sp>
        <p:nvSpPr>
          <p:cNvPr id="5" name="Marcador de número de diapositiva 4">
            <a:extLst>
              <a:ext uri="{FF2B5EF4-FFF2-40B4-BE49-F238E27FC236}">
                <a16:creationId xmlns:a16="http://schemas.microsoft.com/office/drawing/2014/main" id="{8DADA47E-AEA4-4F87-8BE3-05B24C3AB38F}"/>
              </a:ext>
            </a:extLst>
          </p:cNvPr>
          <p:cNvSpPr>
            <a:spLocks noGrp="1"/>
          </p:cNvSpPr>
          <p:nvPr>
            <p:ph type="sldNum" sz="quarter" idx="11"/>
          </p:nvPr>
        </p:nvSpPr>
        <p:spPr/>
        <p:txBody>
          <a:bodyPr/>
          <a:lstStyle/>
          <a:p>
            <a:fld id="{E3DD57F4-BF6A-4134-B1DF-19FD5820C997}" type="slidenum">
              <a:rPr lang="es-MX" smtClean="0"/>
              <a:pPr/>
              <a:t>42</a:t>
            </a:fld>
            <a:endParaRPr lang="es-MX" dirty="0"/>
          </a:p>
        </p:txBody>
      </p:sp>
    </p:spTree>
    <p:extLst>
      <p:ext uri="{BB962C8B-B14F-4D97-AF65-F5344CB8AC3E}">
        <p14:creationId xmlns:p14="http://schemas.microsoft.com/office/powerpoint/2010/main" val="3525709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tructura sistema financiero mexicano">
            <a:extLst>
              <a:ext uri="{FF2B5EF4-FFF2-40B4-BE49-F238E27FC236}">
                <a16:creationId xmlns:a16="http://schemas.microsoft.com/office/drawing/2014/main" id="{41B2854D-18DE-4385-8FEC-81FB27A5886A}"/>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1403270" y="864177"/>
            <a:ext cx="6337460" cy="3628197"/>
          </a:xfrm>
          <a:prstGeom prst="rect">
            <a:avLst/>
          </a:prstGeom>
          <a:solidFill>
            <a:srgbClr val="FFFFFF"/>
          </a:solidFill>
        </p:spPr>
      </p:pic>
      <p:sp>
        <p:nvSpPr>
          <p:cNvPr id="9" name="Title 2">
            <a:extLst>
              <a:ext uri="{FF2B5EF4-FFF2-40B4-BE49-F238E27FC236}">
                <a16:creationId xmlns:a16="http://schemas.microsoft.com/office/drawing/2014/main" id="{FC072AFF-6885-4295-A0D1-8B7C015586F5}"/>
              </a:ext>
            </a:extLst>
          </p:cNvPr>
          <p:cNvSpPr>
            <a:spLocks noGrp="1"/>
          </p:cNvSpPr>
          <p:nvPr>
            <p:ph type="title"/>
          </p:nvPr>
        </p:nvSpPr>
        <p:spPr>
          <a:xfrm>
            <a:off x="582930" y="235527"/>
            <a:ext cx="8229600" cy="857250"/>
          </a:xfrm>
        </p:spPr>
        <p:txBody>
          <a:bodyPr/>
          <a:lstStyle/>
          <a:p>
            <a:r>
              <a:rPr lang="es-MX" sz="3200" b="1" dirty="0"/>
              <a:t>Integrante</a:t>
            </a:r>
            <a:r>
              <a:rPr lang="en-US" sz="3200" b="1" dirty="0"/>
              <a:t> del Sistema </a:t>
            </a:r>
            <a:r>
              <a:rPr lang="es-MX" sz="3200" b="1" dirty="0"/>
              <a:t>Financiero</a:t>
            </a:r>
            <a:endParaRPr lang="es-MX" sz="4000" b="1" dirty="0"/>
          </a:p>
        </p:txBody>
      </p:sp>
      <p:sp>
        <p:nvSpPr>
          <p:cNvPr id="2" name="Marcador de número de diapositiva 1">
            <a:extLst>
              <a:ext uri="{FF2B5EF4-FFF2-40B4-BE49-F238E27FC236}">
                <a16:creationId xmlns:a16="http://schemas.microsoft.com/office/drawing/2014/main" id="{2241629E-3ECD-478C-BDA4-BFF979DF3011}"/>
              </a:ext>
            </a:extLst>
          </p:cNvPr>
          <p:cNvSpPr>
            <a:spLocks noGrp="1"/>
          </p:cNvSpPr>
          <p:nvPr>
            <p:ph type="sldNum" sz="quarter" idx="11"/>
          </p:nvPr>
        </p:nvSpPr>
        <p:spPr/>
        <p:txBody>
          <a:bodyPr/>
          <a:lstStyle/>
          <a:p>
            <a:fld id="{E3DD57F4-BF6A-4134-B1DF-19FD5820C997}" type="slidenum">
              <a:rPr lang="es-MX" smtClean="0"/>
              <a:pPr/>
              <a:t>43</a:t>
            </a:fld>
            <a:endParaRPr lang="es-MX" dirty="0"/>
          </a:p>
        </p:txBody>
      </p:sp>
    </p:spTree>
    <p:extLst>
      <p:ext uri="{BB962C8B-B14F-4D97-AF65-F5344CB8AC3E}">
        <p14:creationId xmlns:p14="http://schemas.microsoft.com/office/powerpoint/2010/main" val="1219035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C5C62D-0F49-494E-9A93-BF3FCEE70793}"/>
              </a:ext>
            </a:extLst>
          </p:cNvPr>
          <p:cNvSpPr>
            <a:spLocks noGrp="1"/>
          </p:cNvSpPr>
          <p:nvPr>
            <p:ph type="title" idx="4294967295"/>
          </p:nvPr>
        </p:nvSpPr>
        <p:spPr>
          <a:xfrm>
            <a:off x="1485900" y="193638"/>
            <a:ext cx="6172200" cy="1212487"/>
          </a:xfrm>
        </p:spPr>
        <p:txBody>
          <a:bodyPr>
            <a:normAutofit fontScale="90000"/>
          </a:bodyPr>
          <a:lstStyle/>
          <a:p>
            <a:r>
              <a:rPr lang="es-MX" sz="2800" b="1" dirty="0">
                <a:latin typeface="+mn-lt"/>
              </a:rPr>
              <a:t>Dictamen para cumplimiento de información en materia de lavado de dinero</a:t>
            </a:r>
          </a:p>
        </p:txBody>
      </p:sp>
      <p:sp>
        <p:nvSpPr>
          <p:cNvPr id="3" name="Marcador de contenido 2">
            <a:extLst>
              <a:ext uri="{FF2B5EF4-FFF2-40B4-BE49-F238E27FC236}">
                <a16:creationId xmlns:a16="http://schemas.microsoft.com/office/drawing/2014/main" id="{C661E0F2-8841-4A75-A804-87744C5CF6AD}"/>
              </a:ext>
            </a:extLst>
          </p:cNvPr>
          <p:cNvSpPr>
            <a:spLocks noGrp="1"/>
          </p:cNvSpPr>
          <p:nvPr>
            <p:ph idx="1"/>
          </p:nvPr>
        </p:nvSpPr>
        <p:spPr>
          <a:xfrm>
            <a:off x="742277" y="1108038"/>
            <a:ext cx="7767022" cy="3659225"/>
          </a:xfrm>
        </p:spPr>
        <p:txBody>
          <a:bodyPr>
            <a:normAutofit lnSpcReduction="10000"/>
          </a:bodyPr>
          <a:lstStyle/>
          <a:p>
            <a:pPr algn="just"/>
            <a:r>
              <a:rPr lang="es-MX" sz="2000" dirty="0">
                <a:latin typeface="+mn-lt"/>
              </a:rPr>
              <a:t>Debe estar certificado por la CNBV</a:t>
            </a:r>
          </a:p>
          <a:p>
            <a:pPr algn="just"/>
            <a:endParaRPr lang="es-MX" sz="2000" dirty="0">
              <a:latin typeface="+mn-lt"/>
            </a:endParaRPr>
          </a:p>
          <a:p>
            <a:pPr algn="just"/>
            <a:r>
              <a:rPr lang="es-MX" sz="2000" dirty="0">
                <a:latin typeface="+mn-lt"/>
              </a:rPr>
              <a:t>No es exclusiva de la profesión contable.</a:t>
            </a:r>
          </a:p>
          <a:p>
            <a:pPr algn="just"/>
            <a:endParaRPr lang="es-MX" sz="2000" dirty="0">
              <a:latin typeface="+mn-lt"/>
            </a:endParaRPr>
          </a:p>
          <a:p>
            <a:pPr algn="just"/>
            <a:r>
              <a:rPr lang="es-MX" sz="2000" dirty="0">
                <a:latin typeface="+mn-lt"/>
              </a:rPr>
              <a:t>Deberán conocer la importancia de las funciones de auditoría interna y externa, de conformidad con los documentos emitidos por organismos de carácter internacional que participan en la prevención del lavado de dinero y financiamiento al terrorismo.</a:t>
            </a:r>
          </a:p>
          <a:p>
            <a:pPr algn="just"/>
            <a:endParaRPr lang="es-MX" sz="2000" dirty="0">
              <a:latin typeface="+mn-lt"/>
            </a:endParaRPr>
          </a:p>
          <a:p>
            <a:r>
              <a:rPr lang="es-MX" sz="2000" dirty="0">
                <a:latin typeface="+mn-lt"/>
              </a:rPr>
              <a:t>Conocer la Norma ISO 19011:2011 “Directrices para la auditoría de Sistemas de Gestión”</a:t>
            </a:r>
          </a:p>
        </p:txBody>
      </p:sp>
      <p:sp>
        <p:nvSpPr>
          <p:cNvPr id="5" name="Marcador de número de diapositiva 4">
            <a:extLst>
              <a:ext uri="{FF2B5EF4-FFF2-40B4-BE49-F238E27FC236}">
                <a16:creationId xmlns:a16="http://schemas.microsoft.com/office/drawing/2014/main" id="{7EC0B46B-284C-4B31-9941-AE778204BAC7}"/>
              </a:ext>
            </a:extLst>
          </p:cNvPr>
          <p:cNvSpPr>
            <a:spLocks noGrp="1"/>
          </p:cNvSpPr>
          <p:nvPr>
            <p:ph type="sldNum" sz="quarter" idx="10"/>
          </p:nvPr>
        </p:nvSpPr>
        <p:spPr/>
        <p:txBody>
          <a:bodyPr/>
          <a:lstStyle/>
          <a:p>
            <a:fld id="{E3DD57F4-BF6A-4134-B1DF-19FD5820C997}" type="slidenum">
              <a:rPr lang="es-MX" smtClean="0"/>
              <a:pPr/>
              <a:t>44</a:t>
            </a:fld>
            <a:endParaRPr lang="es-MX" dirty="0"/>
          </a:p>
        </p:txBody>
      </p:sp>
    </p:spTree>
    <p:extLst>
      <p:ext uri="{BB962C8B-B14F-4D97-AF65-F5344CB8AC3E}">
        <p14:creationId xmlns:p14="http://schemas.microsoft.com/office/powerpoint/2010/main" val="3945630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8DCD-5944-4AB7-9C81-7A6D2C5005C8}"/>
              </a:ext>
            </a:extLst>
          </p:cNvPr>
          <p:cNvSpPr>
            <a:spLocks noGrp="1"/>
          </p:cNvSpPr>
          <p:nvPr>
            <p:ph sz="quarter" idx="10"/>
          </p:nvPr>
        </p:nvSpPr>
        <p:spPr>
          <a:xfrm>
            <a:off x="575534" y="634701"/>
            <a:ext cx="8229599" cy="4281544"/>
          </a:xfrm>
        </p:spPr>
        <p:txBody>
          <a:bodyPr>
            <a:normAutofit fontScale="92500"/>
          </a:bodyPr>
          <a:lstStyle/>
          <a:p>
            <a:pPr>
              <a:buFont typeface="+mj-lt"/>
              <a:buAutoNum type="arabicPeriod"/>
            </a:pPr>
            <a:r>
              <a:rPr lang="es-MX" sz="1800" dirty="0"/>
              <a:t>De las políticas de identificación del Cliente o Usuario</a:t>
            </a:r>
          </a:p>
          <a:p>
            <a:pPr>
              <a:buFont typeface="+mj-lt"/>
              <a:buAutoNum type="arabicPeriod"/>
            </a:pPr>
            <a:r>
              <a:rPr lang="es-MX" sz="1800" dirty="0"/>
              <a:t>De las políticas de conocimiento del Cliente o Usuario</a:t>
            </a:r>
          </a:p>
          <a:p>
            <a:pPr>
              <a:buFont typeface="+mj-lt"/>
              <a:buAutoNum type="arabicPeriod"/>
            </a:pPr>
            <a:r>
              <a:rPr lang="es-MX" sz="1800" dirty="0"/>
              <a:t>De la presentación de los reportes de Operaciones a la SHCP por conducto de la CNBV</a:t>
            </a:r>
          </a:p>
          <a:p>
            <a:pPr>
              <a:buFont typeface="+mj-lt"/>
              <a:buAutoNum type="arabicPeriod"/>
            </a:pPr>
            <a:r>
              <a:rPr lang="es-MX" sz="1800" dirty="0"/>
              <a:t>De la integración de las estructuras internas</a:t>
            </a:r>
          </a:p>
          <a:p>
            <a:pPr>
              <a:buFont typeface="+mj-lt"/>
              <a:buAutoNum type="arabicPeriod"/>
            </a:pPr>
            <a:r>
              <a:rPr lang="es-MX" sz="1800" dirty="0"/>
              <a:t>De la capacitación y difusión</a:t>
            </a:r>
          </a:p>
          <a:p>
            <a:pPr>
              <a:buFont typeface="+mj-lt"/>
              <a:buAutoNum type="arabicPeriod"/>
            </a:pPr>
            <a:r>
              <a:rPr lang="es-MX" sz="1800" dirty="0"/>
              <a:t>Del sistema automatizado</a:t>
            </a:r>
          </a:p>
          <a:p>
            <a:pPr>
              <a:buFont typeface="+mj-lt"/>
              <a:buAutoNum type="arabicPeriod"/>
            </a:pPr>
            <a:r>
              <a:rPr lang="es-MX" sz="1800" dirty="0"/>
              <a:t>En relación con los empleados que laboren en áreas de atención al público o de administración de recursos</a:t>
            </a:r>
          </a:p>
          <a:p>
            <a:pPr>
              <a:buFont typeface="+mj-lt"/>
              <a:buAutoNum type="arabicPeriod"/>
            </a:pPr>
            <a:r>
              <a:rPr lang="es-MX" sz="1800" dirty="0"/>
              <a:t>De la conservación de la información</a:t>
            </a:r>
          </a:p>
          <a:p>
            <a:pPr>
              <a:buFont typeface="+mj-lt"/>
              <a:buAutoNum type="arabicPeriod"/>
            </a:pPr>
            <a:r>
              <a:rPr lang="es-MX" sz="1800" dirty="0"/>
              <a:t>De otra información:</a:t>
            </a:r>
          </a:p>
          <a:p>
            <a:pPr marL="0" indent="0">
              <a:buNone/>
            </a:pPr>
            <a:r>
              <a:rPr lang="es-MX" sz="1800" dirty="0"/>
              <a:t>	a)    Cualquier otra información que haya sido requerida a la SOFOM por la Comisión.</a:t>
            </a:r>
          </a:p>
          <a:p>
            <a:pPr marL="0" indent="0">
              <a:buNone/>
            </a:pPr>
            <a:r>
              <a:rPr lang="es-MX" sz="1800" dirty="0"/>
              <a:t>	b)     Asimismo se deberá informar si la SOFOM subsanó las observaciones, 	recomendaciones y acciones correctivas que la Comisión le notificó.</a:t>
            </a:r>
          </a:p>
        </p:txBody>
      </p:sp>
      <p:sp>
        <p:nvSpPr>
          <p:cNvPr id="2" name="Título 1">
            <a:extLst>
              <a:ext uri="{FF2B5EF4-FFF2-40B4-BE49-F238E27FC236}">
                <a16:creationId xmlns:a16="http://schemas.microsoft.com/office/drawing/2014/main" id="{AAC4FB1A-1C17-4F63-BCF2-B9AED63AB9B1}"/>
              </a:ext>
            </a:extLst>
          </p:cNvPr>
          <p:cNvSpPr>
            <a:spLocks noGrp="1"/>
          </p:cNvSpPr>
          <p:nvPr>
            <p:ph type="title"/>
          </p:nvPr>
        </p:nvSpPr>
        <p:spPr>
          <a:xfrm>
            <a:off x="457200" y="17684"/>
            <a:ext cx="8229600" cy="857250"/>
          </a:xfrm>
        </p:spPr>
        <p:txBody>
          <a:bodyPr/>
          <a:lstStyle/>
          <a:p>
            <a:r>
              <a:rPr lang="es-MX" sz="3600" b="1" dirty="0"/>
              <a:t>Alcance de la auditoría</a:t>
            </a:r>
          </a:p>
        </p:txBody>
      </p:sp>
      <p:sp>
        <p:nvSpPr>
          <p:cNvPr id="5" name="Marcador de número de diapositiva 4">
            <a:extLst>
              <a:ext uri="{FF2B5EF4-FFF2-40B4-BE49-F238E27FC236}">
                <a16:creationId xmlns:a16="http://schemas.microsoft.com/office/drawing/2014/main" id="{050CC28B-92CE-4FAE-AEC9-3BB5B284A7B1}"/>
              </a:ext>
            </a:extLst>
          </p:cNvPr>
          <p:cNvSpPr>
            <a:spLocks noGrp="1"/>
          </p:cNvSpPr>
          <p:nvPr>
            <p:ph type="sldNum" sz="quarter" idx="11"/>
          </p:nvPr>
        </p:nvSpPr>
        <p:spPr/>
        <p:txBody>
          <a:bodyPr/>
          <a:lstStyle/>
          <a:p>
            <a:fld id="{E3DD57F4-BF6A-4134-B1DF-19FD5820C997}" type="slidenum">
              <a:rPr lang="es-MX" smtClean="0"/>
              <a:pPr/>
              <a:t>45</a:t>
            </a:fld>
            <a:endParaRPr lang="es-MX" dirty="0"/>
          </a:p>
        </p:txBody>
      </p:sp>
    </p:spTree>
    <p:extLst>
      <p:ext uri="{BB962C8B-B14F-4D97-AF65-F5344CB8AC3E}">
        <p14:creationId xmlns:p14="http://schemas.microsoft.com/office/powerpoint/2010/main" val="4288104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218FD-C124-41C1-809E-E6F9F65527C5}"/>
              </a:ext>
            </a:extLst>
          </p:cNvPr>
          <p:cNvSpPr>
            <a:spLocks noGrp="1"/>
          </p:cNvSpPr>
          <p:nvPr>
            <p:ph type="title"/>
          </p:nvPr>
        </p:nvSpPr>
        <p:spPr>
          <a:xfrm>
            <a:off x="457200" y="2026675"/>
            <a:ext cx="8229600" cy="857250"/>
          </a:xfrm>
        </p:spPr>
        <p:txBody>
          <a:bodyPr>
            <a:normAutofit fontScale="90000"/>
          </a:bodyPr>
          <a:lstStyle/>
          <a:p>
            <a:r>
              <a:rPr lang="es-MX" sz="3600" dirty="0">
                <a:solidFill>
                  <a:schemeClr val="accent1"/>
                </a:solidFill>
                <a:latin typeface="+mj-lt"/>
              </a:rPr>
              <a:t>IV. ANÁLISIS JURÍDICO FISCAL DE LAS PRINCIPALES OPERACIONES</a:t>
            </a:r>
          </a:p>
        </p:txBody>
      </p:sp>
      <p:sp>
        <p:nvSpPr>
          <p:cNvPr id="5" name="Marcador de número de diapositiva 4">
            <a:extLst>
              <a:ext uri="{FF2B5EF4-FFF2-40B4-BE49-F238E27FC236}">
                <a16:creationId xmlns:a16="http://schemas.microsoft.com/office/drawing/2014/main" id="{09280829-DDFF-4595-AD87-F86C7F4A934F}"/>
              </a:ext>
            </a:extLst>
          </p:cNvPr>
          <p:cNvSpPr>
            <a:spLocks noGrp="1"/>
          </p:cNvSpPr>
          <p:nvPr>
            <p:ph type="sldNum" sz="quarter" idx="11"/>
          </p:nvPr>
        </p:nvSpPr>
        <p:spPr/>
        <p:txBody>
          <a:bodyPr/>
          <a:lstStyle/>
          <a:p>
            <a:fld id="{E3DD57F4-BF6A-4134-B1DF-19FD5820C997}" type="slidenum">
              <a:rPr lang="es-MX" smtClean="0"/>
              <a:pPr/>
              <a:t>46</a:t>
            </a:fld>
            <a:endParaRPr lang="es-MX" dirty="0"/>
          </a:p>
        </p:txBody>
      </p:sp>
    </p:spTree>
    <p:extLst>
      <p:ext uri="{BB962C8B-B14F-4D97-AF65-F5344CB8AC3E}">
        <p14:creationId xmlns:p14="http://schemas.microsoft.com/office/powerpoint/2010/main" val="1856365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92DC33-1641-4966-B20B-FEA26DE46E1C}"/>
              </a:ext>
            </a:extLst>
          </p:cNvPr>
          <p:cNvSpPr>
            <a:spLocks noGrp="1"/>
          </p:cNvSpPr>
          <p:nvPr>
            <p:ph sz="quarter" idx="10"/>
          </p:nvPr>
        </p:nvSpPr>
        <p:spPr>
          <a:xfrm>
            <a:off x="682625" y="1306922"/>
            <a:ext cx="7767638" cy="3129679"/>
          </a:xfrm>
        </p:spPr>
        <p:txBody>
          <a:bodyPr/>
          <a:lstStyle/>
          <a:p>
            <a:pPr marL="0" indent="0" algn="just">
              <a:buNone/>
            </a:pPr>
            <a:r>
              <a:rPr lang="es-MX" sz="2000" dirty="0"/>
              <a:t>En virtud de la apertura de crédito, el acreditante se obliga a poner una suma de dinero a disposición del acreditado, o a contraer por cuenta de éste una obligación, para que el mismo haga uso del crédito concedido en la forma y en los términos y condiciones convenidos, quedando obligado el acreditado a restituir al acreditante las sumas de que disponga, o a cubrirlo oportunamente por el importe de la obligación que contrajo, y en todo caso a pagarle los intereses, prestaciones, gastos y comisiones que se estipulen. (Artículo 291 LGTYOC)</a:t>
            </a:r>
          </a:p>
        </p:txBody>
      </p:sp>
      <p:sp>
        <p:nvSpPr>
          <p:cNvPr id="2" name="Título 1">
            <a:extLst>
              <a:ext uri="{FF2B5EF4-FFF2-40B4-BE49-F238E27FC236}">
                <a16:creationId xmlns:a16="http://schemas.microsoft.com/office/drawing/2014/main" id="{5FC7DB42-1759-457C-B209-B45514C6F25F}"/>
              </a:ext>
            </a:extLst>
          </p:cNvPr>
          <p:cNvSpPr>
            <a:spLocks noGrp="1"/>
          </p:cNvSpPr>
          <p:nvPr>
            <p:ph type="title"/>
          </p:nvPr>
        </p:nvSpPr>
        <p:spPr>
          <a:xfrm>
            <a:off x="457200" y="363610"/>
            <a:ext cx="8229600" cy="857250"/>
          </a:xfrm>
        </p:spPr>
        <p:txBody>
          <a:bodyPr/>
          <a:lstStyle/>
          <a:p>
            <a:r>
              <a:rPr lang="es-MX" sz="3600" b="1" dirty="0"/>
              <a:t>Contrato de apertura de crédito</a:t>
            </a:r>
          </a:p>
        </p:txBody>
      </p:sp>
      <p:sp>
        <p:nvSpPr>
          <p:cNvPr id="5" name="Marcador de número de diapositiva 4">
            <a:extLst>
              <a:ext uri="{FF2B5EF4-FFF2-40B4-BE49-F238E27FC236}">
                <a16:creationId xmlns:a16="http://schemas.microsoft.com/office/drawing/2014/main" id="{CF797C2D-4E92-48C7-AF90-45BD3FC55A24}"/>
              </a:ext>
            </a:extLst>
          </p:cNvPr>
          <p:cNvSpPr>
            <a:spLocks noGrp="1"/>
          </p:cNvSpPr>
          <p:nvPr>
            <p:ph type="sldNum" sz="quarter" idx="11"/>
          </p:nvPr>
        </p:nvSpPr>
        <p:spPr/>
        <p:txBody>
          <a:bodyPr/>
          <a:lstStyle/>
          <a:p>
            <a:fld id="{E3DD57F4-BF6A-4134-B1DF-19FD5820C997}" type="slidenum">
              <a:rPr lang="es-MX" smtClean="0"/>
              <a:pPr/>
              <a:t>47</a:t>
            </a:fld>
            <a:endParaRPr lang="es-MX" dirty="0"/>
          </a:p>
        </p:txBody>
      </p:sp>
    </p:spTree>
    <p:extLst>
      <p:ext uri="{BB962C8B-B14F-4D97-AF65-F5344CB8AC3E}">
        <p14:creationId xmlns:p14="http://schemas.microsoft.com/office/powerpoint/2010/main" val="546856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5B5A84-7E8E-4E76-AC78-54246586170D}"/>
              </a:ext>
            </a:extLst>
          </p:cNvPr>
          <p:cNvSpPr>
            <a:spLocks noGrp="1"/>
          </p:cNvSpPr>
          <p:nvPr>
            <p:ph sz="quarter" idx="10"/>
          </p:nvPr>
        </p:nvSpPr>
        <p:spPr>
          <a:xfrm>
            <a:off x="553533" y="649023"/>
            <a:ext cx="7767638" cy="4118239"/>
          </a:xfrm>
        </p:spPr>
        <p:txBody>
          <a:bodyPr/>
          <a:lstStyle/>
          <a:p>
            <a:pPr>
              <a:buFont typeface="+mj-lt"/>
              <a:buAutoNum type="arabicPeriod"/>
            </a:pPr>
            <a:r>
              <a:rPr lang="es-MX" sz="2000" dirty="0"/>
              <a:t>Cuenta corriente</a:t>
            </a:r>
          </a:p>
          <a:p>
            <a:pPr>
              <a:buFont typeface="+mj-lt"/>
              <a:buAutoNum type="arabicPeriod"/>
            </a:pPr>
            <a:endParaRPr lang="es-MX" sz="2000" dirty="0"/>
          </a:p>
          <a:p>
            <a:pPr>
              <a:buFont typeface="+mj-lt"/>
              <a:buAutoNum type="arabicPeriod"/>
            </a:pPr>
            <a:r>
              <a:rPr lang="es-MX" sz="2000" dirty="0"/>
              <a:t>Cartas de crédito</a:t>
            </a:r>
          </a:p>
          <a:p>
            <a:pPr>
              <a:buFont typeface="+mj-lt"/>
              <a:buAutoNum type="arabicPeriod"/>
            </a:pPr>
            <a:endParaRPr lang="es-MX" sz="2000" dirty="0"/>
          </a:p>
          <a:p>
            <a:pPr>
              <a:buFont typeface="+mj-lt"/>
              <a:buAutoNum type="arabicPeriod"/>
            </a:pPr>
            <a:r>
              <a:rPr lang="es-MX" sz="2000" dirty="0"/>
              <a:t>Crédito confirmado</a:t>
            </a:r>
          </a:p>
          <a:p>
            <a:pPr>
              <a:buFont typeface="+mj-lt"/>
              <a:buAutoNum type="arabicPeriod"/>
            </a:pPr>
            <a:endParaRPr lang="es-MX" sz="2000" dirty="0"/>
          </a:p>
          <a:p>
            <a:pPr>
              <a:buFont typeface="+mj-lt"/>
              <a:buAutoNum type="arabicPeriod"/>
            </a:pPr>
            <a:r>
              <a:rPr lang="es-MX" sz="2000" dirty="0"/>
              <a:t>Habilitación o avío y refaccionarios</a:t>
            </a:r>
          </a:p>
          <a:p>
            <a:pPr>
              <a:buFont typeface="+mj-lt"/>
              <a:buAutoNum type="arabicPeriod"/>
            </a:pPr>
            <a:endParaRPr lang="es-MX" sz="2000" dirty="0"/>
          </a:p>
          <a:p>
            <a:pPr>
              <a:buFont typeface="+mj-lt"/>
              <a:buAutoNum type="arabicPeriod"/>
            </a:pPr>
            <a:r>
              <a:rPr lang="es-MX" sz="2000" dirty="0"/>
              <a:t>De prenda</a:t>
            </a:r>
          </a:p>
          <a:p>
            <a:pPr>
              <a:buFont typeface="+mj-lt"/>
              <a:buAutoNum type="arabicPeriod"/>
            </a:pPr>
            <a:endParaRPr lang="es-MX" sz="2000" dirty="0"/>
          </a:p>
          <a:p>
            <a:pPr>
              <a:buFont typeface="+mj-lt"/>
              <a:buAutoNum type="arabicPeriod"/>
            </a:pPr>
            <a:r>
              <a:rPr lang="es-MX" sz="2000" dirty="0"/>
              <a:t>Fideicomiso (garantía)</a:t>
            </a:r>
          </a:p>
        </p:txBody>
      </p:sp>
      <p:sp>
        <p:nvSpPr>
          <p:cNvPr id="2" name="Título 1">
            <a:extLst>
              <a:ext uri="{FF2B5EF4-FFF2-40B4-BE49-F238E27FC236}">
                <a16:creationId xmlns:a16="http://schemas.microsoft.com/office/drawing/2014/main" id="{76587EED-DD57-45F0-9284-9BB395AA7BA2}"/>
              </a:ext>
            </a:extLst>
          </p:cNvPr>
          <p:cNvSpPr>
            <a:spLocks noGrp="1"/>
          </p:cNvSpPr>
          <p:nvPr>
            <p:ph type="title"/>
          </p:nvPr>
        </p:nvSpPr>
        <p:spPr>
          <a:xfrm>
            <a:off x="457200" y="28442"/>
            <a:ext cx="8229600" cy="857250"/>
          </a:xfrm>
        </p:spPr>
        <p:txBody>
          <a:bodyPr/>
          <a:lstStyle/>
          <a:p>
            <a:r>
              <a:rPr lang="es-MX" sz="3600" b="1" dirty="0"/>
              <a:t>Tipos de crédito</a:t>
            </a:r>
          </a:p>
        </p:txBody>
      </p:sp>
      <p:sp>
        <p:nvSpPr>
          <p:cNvPr id="5" name="Marcador de número de diapositiva 4">
            <a:extLst>
              <a:ext uri="{FF2B5EF4-FFF2-40B4-BE49-F238E27FC236}">
                <a16:creationId xmlns:a16="http://schemas.microsoft.com/office/drawing/2014/main" id="{991885E6-633B-44D7-83E7-B06FB622A4DA}"/>
              </a:ext>
            </a:extLst>
          </p:cNvPr>
          <p:cNvSpPr>
            <a:spLocks noGrp="1"/>
          </p:cNvSpPr>
          <p:nvPr>
            <p:ph type="sldNum" sz="quarter" idx="11"/>
          </p:nvPr>
        </p:nvSpPr>
        <p:spPr/>
        <p:txBody>
          <a:bodyPr/>
          <a:lstStyle/>
          <a:p>
            <a:fld id="{E3DD57F4-BF6A-4134-B1DF-19FD5820C997}" type="slidenum">
              <a:rPr lang="es-MX" smtClean="0"/>
              <a:pPr/>
              <a:t>48</a:t>
            </a:fld>
            <a:endParaRPr lang="es-MX" dirty="0"/>
          </a:p>
        </p:txBody>
      </p:sp>
    </p:spTree>
    <p:extLst>
      <p:ext uri="{BB962C8B-B14F-4D97-AF65-F5344CB8AC3E}">
        <p14:creationId xmlns:p14="http://schemas.microsoft.com/office/powerpoint/2010/main" val="3342492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F1C0709-47E8-4864-AE74-C82D9CB63B45}"/>
              </a:ext>
            </a:extLst>
          </p:cNvPr>
          <p:cNvSpPr>
            <a:spLocks noGrp="1"/>
          </p:cNvSpPr>
          <p:nvPr>
            <p:ph sz="quarter" idx="10"/>
          </p:nvPr>
        </p:nvSpPr>
        <p:spPr>
          <a:xfrm>
            <a:off x="626567" y="1247729"/>
            <a:ext cx="7890865" cy="3686436"/>
          </a:xfrm>
        </p:spPr>
        <p:txBody>
          <a:bodyPr>
            <a:normAutofit/>
          </a:bodyPr>
          <a:lstStyle/>
          <a:p>
            <a:pPr algn="just"/>
            <a:r>
              <a:rPr lang="es-MX" sz="1800" dirty="0"/>
              <a:t>Contrato mercantil típico, por estar reconocido en la Ley General de Títulos y Operaciones de Crédito)</a:t>
            </a:r>
          </a:p>
          <a:p>
            <a:pPr algn="just"/>
            <a:endParaRPr lang="es-ES" sz="1800" dirty="0"/>
          </a:p>
          <a:p>
            <a:pPr algn="just"/>
            <a:r>
              <a:rPr lang="es-ES" sz="1800" dirty="0"/>
              <a:t>Los contratos de arrendamiento financiero </a:t>
            </a:r>
            <a:r>
              <a:rPr lang="es-ES" sz="1800" b="1" dirty="0"/>
              <a:t>deberán </a:t>
            </a:r>
            <a:r>
              <a:rPr lang="es-ES" sz="1800" dirty="0"/>
              <a:t>otorgarse por escrito y,</a:t>
            </a:r>
          </a:p>
          <a:p>
            <a:pPr algn="just"/>
            <a:endParaRPr lang="es-ES" sz="1800" b="1" dirty="0"/>
          </a:p>
          <a:p>
            <a:pPr algn="just"/>
            <a:r>
              <a:rPr lang="es-ES" sz="1800" b="1" dirty="0"/>
              <a:t>Deberán </a:t>
            </a:r>
            <a:r>
              <a:rPr lang="es-ES" sz="1800" u="sng" dirty="0"/>
              <a:t>inscribirse en la Sección Única del Registro Único de Garantías Mobiliarias del Registro Público de Comercio</a:t>
            </a:r>
            <a:r>
              <a:rPr lang="es-ES" sz="1800" dirty="0"/>
              <a:t>, en el folio electrónico del arrendador y del arrendatario, a fin de que surta efectos contra tercero, </a:t>
            </a:r>
            <a:r>
              <a:rPr lang="es-ES" sz="1800" b="1" dirty="0"/>
              <a:t>sin perjuicio de hacerlo en otros registros especiales que las leyes determinen.</a:t>
            </a:r>
            <a:endParaRPr lang="es-MX" sz="1800" b="1" dirty="0"/>
          </a:p>
          <a:p>
            <a:pPr algn="just"/>
            <a:endParaRPr lang="es-MX" sz="1800" dirty="0"/>
          </a:p>
          <a:p>
            <a:pPr algn="just"/>
            <a:r>
              <a:rPr lang="es-MX" sz="1800" dirty="0"/>
              <a:t>Artículo 408 LGTYOC</a:t>
            </a:r>
          </a:p>
        </p:txBody>
      </p:sp>
      <p:sp>
        <p:nvSpPr>
          <p:cNvPr id="2" name="Título 1">
            <a:extLst>
              <a:ext uri="{FF2B5EF4-FFF2-40B4-BE49-F238E27FC236}">
                <a16:creationId xmlns:a16="http://schemas.microsoft.com/office/drawing/2014/main" id="{EA410670-0FC1-4BA4-8553-53A8DCF59E36}"/>
              </a:ext>
            </a:extLst>
          </p:cNvPr>
          <p:cNvSpPr>
            <a:spLocks noGrp="1"/>
          </p:cNvSpPr>
          <p:nvPr>
            <p:ph type="title"/>
          </p:nvPr>
        </p:nvSpPr>
        <p:spPr>
          <a:xfrm>
            <a:off x="559398" y="498214"/>
            <a:ext cx="8229600" cy="857250"/>
          </a:xfrm>
        </p:spPr>
        <p:txBody>
          <a:bodyPr/>
          <a:lstStyle/>
          <a:p>
            <a:r>
              <a:rPr lang="es-MX" sz="3600" b="1" dirty="0"/>
              <a:t>Contrato de arrendamiento financiero</a:t>
            </a:r>
          </a:p>
        </p:txBody>
      </p:sp>
      <p:sp>
        <p:nvSpPr>
          <p:cNvPr id="5" name="Marcador de número de diapositiva 4">
            <a:extLst>
              <a:ext uri="{FF2B5EF4-FFF2-40B4-BE49-F238E27FC236}">
                <a16:creationId xmlns:a16="http://schemas.microsoft.com/office/drawing/2014/main" id="{06648546-0314-4144-BFA7-7A69C7C71A88}"/>
              </a:ext>
            </a:extLst>
          </p:cNvPr>
          <p:cNvSpPr>
            <a:spLocks noGrp="1"/>
          </p:cNvSpPr>
          <p:nvPr>
            <p:ph type="sldNum" sz="quarter" idx="11"/>
          </p:nvPr>
        </p:nvSpPr>
        <p:spPr/>
        <p:txBody>
          <a:bodyPr/>
          <a:lstStyle/>
          <a:p>
            <a:fld id="{E3DD57F4-BF6A-4134-B1DF-19FD5820C997}" type="slidenum">
              <a:rPr lang="es-MX" smtClean="0"/>
              <a:pPr/>
              <a:t>49</a:t>
            </a:fld>
            <a:endParaRPr lang="es-MX" dirty="0"/>
          </a:p>
        </p:txBody>
      </p:sp>
    </p:spTree>
    <p:extLst>
      <p:ext uri="{BB962C8B-B14F-4D97-AF65-F5344CB8AC3E}">
        <p14:creationId xmlns:p14="http://schemas.microsoft.com/office/powerpoint/2010/main" val="67580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85900" y="175887"/>
            <a:ext cx="6172200" cy="531776"/>
          </a:xfrm>
        </p:spPr>
        <p:txBody>
          <a:bodyPr/>
          <a:lstStyle/>
          <a:p>
            <a:r>
              <a:rPr lang="es-MX" sz="3000" b="1" dirty="0">
                <a:latin typeface="+mn-lt"/>
              </a:rPr>
              <a:t>Temática</a:t>
            </a:r>
            <a:endParaRPr lang="es-MX" b="1" dirty="0">
              <a:latin typeface="+mn-lt"/>
            </a:endParaRPr>
          </a:p>
        </p:txBody>
      </p:sp>
      <p:sp>
        <p:nvSpPr>
          <p:cNvPr id="3" name="Marcador de contenido 2"/>
          <p:cNvSpPr>
            <a:spLocks noGrp="1"/>
          </p:cNvSpPr>
          <p:nvPr>
            <p:ph idx="1"/>
          </p:nvPr>
        </p:nvSpPr>
        <p:spPr>
          <a:xfrm>
            <a:off x="914400" y="783654"/>
            <a:ext cx="7390504" cy="4074035"/>
          </a:xfrm>
        </p:spPr>
        <p:txBody>
          <a:bodyPr>
            <a:normAutofit fontScale="85000" lnSpcReduction="20000"/>
          </a:bodyPr>
          <a:lstStyle/>
          <a:p>
            <a:pPr marL="0" indent="0">
              <a:buNone/>
            </a:pPr>
            <a:r>
              <a:rPr lang="es-MX" b="1" dirty="0">
                <a:latin typeface="+mn-lt"/>
              </a:rPr>
              <a:t>V. TRATAMIENTO FISCAL EN  ISR E IVA</a:t>
            </a:r>
          </a:p>
          <a:p>
            <a:r>
              <a:rPr lang="es-MX" dirty="0">
                <a:latin typeface="+mn-lt"/>
              </a:rPr>
              <a:t>Concepto de interés</a:t>
            </a:r>
          </a:p>
          <a:p>
            <a:r>
              <a:rPr lang="es-MX" dirty="0">
                <a:latin typeface="+mn-lt"/>
              </a:rPr>
              <a:t>Integrante del sistema financiero</a:t>
            </a:r>
          </a:p>
          <a:p>
            <a:r>
              <a:rPr lang="es-MX" dirty="0">
                <a:latin typeface="+mn-lt"/>
              </a:rPr>
              <a:t>Reglas de acumulación y deducción de intereses</a:t>
            </a:r>
          </a:p>
          <a:p>
            <a:r>
              <a:rPr lang="es-MX" dirty="0">
                <a:latin typeface="+mn-lt"/>
              </a:rPr>
              <a:t>Intereses exentos y gravados para efectos de IVA</a:t>
            </a:r>
          </a:p>
          <a:p>
            <a:r>
              <a:rPr lang="es-MX" dirty="0">
                <a:latin typeface="+mn-lt"/>
              </a:rPr>
              <a:t>Obligación de retener ISR e IVA de los intereses</a:t>
            </a:r>
          </a:p>
          <a:p>
            <a:r>
              <a:rPr lang="es-MX" dirty="0">
                <a:latin typeface="+mn-lt"/>
              </a:rPr>
              <a:t>Obligaciones de presentación de declaraciones</a:t>
            </a:r>
          </a:p>
          <a:p>
            <a:r>
              <a:rPr lang="es-MX" dirty="0">
                <a:latin typeface="+mn-lt"/>
              </a:rPr>
              <a:t>Principales registros contables</a:t>
            </a:r>
          </a:p>
          <a:p>
            <a:pPr marL="0" indent="0">
              <a:buNone/>
            </a:pPr>
            <a:endParaRPr lang="es-MX" dirty="0">
              <a:latin typeface="+mn-lt"/>
            </a:endParaRPr>
          </a:p>
          <a:p>
            <a:pPr marL="0" indent="0">
              <a:buNone/>
            </a:pPr>
            <a:r>
              <a:rPr lang="es-MX" b="1" dirty="0">
                <a:latin typeface="+mn-lt"/>
              </a:rPr>
              <a:t>VI. OBLIGACIONES EN MATERIA DE LAVADO DE DINERO</a:t>
            </a:r>
          </a:p>
          <a:p>
            <a:r>
              <a:rPr lang="es-MX" dirty="0">
                <a:latin typeface="+mn-lt"/>
              </a:rPr>
              <a:t>Información a la CONDUSEF</a:t>
            </a:r>
          </a:p>
          <a:p>
            <a:r>
              <a:rPr lang="es-MX" dirty="0">
                <a:latin typeface="+mn-lt"/>
              </a:rPr>
              <a:t>Información a la CNBV</a:t>
            </a:r>
          </a:p>
          <a:p>
            <a:r>
              <a:rPr lang="es-MX" dirty="0">
                <a:latin typeface="+mn-lt"/>
              </a:rPr>
              <a:t>Información a la SHCP</a:t>
            </a:r>
          </a:p>
          <a:p>
            <a:r>
              <a:rPr lang="es-MX" dirty="0">
                <a:latin typeface="+mn-lt"/>
              </a:rPr>
              <a:t>Implicaciones fiscales de la Ley Antilavado de dinero</a:t>
            </a:r>
          </a:p>
          <a:p>
            <a:r>
              <a:rPr lang="es-MX" dirty="0">
                <a:latin typeface="+mn-lt"/>
              </a:rPr>
              <a:t>Entidad financiera y operaciones vulnerables</a:t>
            </a:r>
          </a:p>
          <a:p>
            <a:r>
              <a:rPr lang="es-MX" dirty="0">
                <a:latin typeface="+mn-lt"/>
              </a:rPr>
              <a:t>Obligación de presentar avisos sobre operaciones realizadas</a:t>
            </a:r>
          </a:p>
          <a:p>
            <a:r>
              <a:rPr lang="es-MX" dirty="0">
                <a:latin typeface="+mn-lt"/>
              </a:rPr>
              <a:t>Sanciones y delitos por no informar a la SHCP</a:t>
            </a:r>
          </a:p>
          <a:p>
            <a:r>
              <a:rPr lang="es-MX" dirty="0">
                <a:latin typeface="+mn-lt"/>
              </a:rPr>
              <a:t>Dictamen técnico </a:t>
            </a:r>
          </a:p>
          <a:p>
            <a:r>
              <a:rPr lang="es-MX" dirty="0">
                <a:latin typeface="+mn-lt"/>
              </a:rPr>
              <a:t>Reglas de PLD y FT</a:t>
            </a:r>
          </a:p>
          <a:p>
            <a:pPr marL="0" indent="0">
              <a:buNone/>
            </a:pPr>
            <a:endParaRPr lang="es-MX" dirty="0"/>
          </a:p>
        </p:txBody>
      </p:sp>
      <p:sp>
        <p:nvSpPr>
          <p:cNvPr id="5" name="Marcador de número de diapositiva 4">
            <a:extLst>
              <a:ext uri="{FF2B5EF4-FFF2-40B4-BE49-F238E27FC236}">
                <a16:creationId xmlns:a16="http://schemas.microsoft.com/office/drawing/2014/main" id="{43F1AC53-4371-4F0B-83B9-299EE9A7F27F}"/>
              </a:ext>
            </a:extLst>
          </p:cNvPr>
          <p:cNvSpPr>
            <a:spLocks noGrp="1"/>
          </p:cNvSpPr>
          <p:nvPr>
            <p:ph type="sldNum" sz="quarter" idx="10"/>
          </p:nvPr>
        </p:nvSpPr>
        <p:spPr/>
        <p:txBody>
          <a:bodyPr/>
          <a:lstStyle/>
          <a:p>
            <a:fld id="{E3DD57F4-BF6A-4134-B1DF-19FD5820C997}" type="slidenum">
              <a:rPr lang="es-MX" smtClean="0"/>
              <a:pPr/>
              <a:t>5</a:t>
            </a:fld>
            <a:endParaRPr lang="es-MX" dirty="0"/>
          </a:p>
        </p:txBody>
      </p:sp>
    </p:spTree>
    <p:extLst>
      <p:ext uri="{BB962C8B-B14F-4D97-AF65-F5344CB8AC3E}">
        <p14:creationId xmlns:p14="http://schemas.microsoft.com/office/powerpoint/2010/main" val="1293196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FDFB9-5418-4A5A-8767-99EEA0720572}"/>
              </a:ext>
            </a:extLst>
          </p:cNvPr>
          <p:cNvSpPr>
            <a:spLocks noGrp="1"/>
          </p:cNvSpPr>
          <p:nvPr>
            <p:ph type="title" idx="4294967295"/>
          </p:nvPr>
        </p:nvSpPr>
        <p:spPr>
          <a:xfrm>
            <a:off x="1485900" y="205979"/>
            <a:ext cx="6172200" cy="1109040"/>
          </a:xfrm>
        </p:spPr>
        <p:txBody>
          <a:bodyPr>
            <a:normAutofit/>
          </a:bodyPr>
          <a:lstStyle/>
          <a:p>
            <a:r>
              <a:rPr lang="es-MX" sz="3200" b="1" dirty="0">
                <a:latin typeface="+mn-lt"/>
              </a:rPr>
              <a:t>Estructuras utilizadas</a:t>
            </a:r>
            <a:br>
              <a:rPr lang="es-MX" sz="3200" b="1" dirty="0">
                <a:latin typeface="+mn-lt"/>
              </a:rPr>
            </a:br>
            <a:r>
              <a:rPr lang="es-MX" sz="3200" b="1" dirty="0">
                <a:latin typeface="+mn-lt"/>
              </a:rPr>
              <a:t>en la práctica profesional</a:t>
            </a:r>
          </a:p>
        </p:txBody>
      </p:sp>
      <p:sp>
        <p:nvSpPr>
          <p:cNvPr id="3" name="Marcador de contenido 2">
            <a:extLst>
              <a:ext uri="{FF2B5EF4-FFF2-40B4-BE49-F238E27FC236}">
                <a16:creationId xmlns:a16="http://schemas.microsoft.com/office/drawing/2014/main" id="{007E38B2-FE71-42C9-96DF-C6D9ADAEDE5F}"/>
              </a:ext>
            </a:extLst>
          </p:cNvPr>
          <p:cNvSpPr>
            <a:spLocks noGrp="1"/>
          </p:cNvSpPr>
          <p:nvPr>
            <p:ph idx="1"/>
          </p:nvPr>
        </p:nvSpPr>
        <p:spPr>
          <a:xfrm>
            <a:off x="849854" y="1315019"/>
            <a:ext cx="7433534" cy="3279607"/>
          </a:xfrm>
        </p:spPr>
        <p:txBody>
          <a:bodyPr/>
          <a:lstStyle/>
          <a:p>
            <a:pPr marL="0" indent="0">
              <a:buNone/>
            </a:pPr>
            <a:r>
              <a:rPr lang="es-MX" sz="1800" b="1" dirty="0">
                <a:latin typeface="+mn-lt"/>
              </a:rPr>
              <a:t>Fuente de financiamiento</a:t>
            </a:r>
          </a:p>
          <a:p>
            <a:r>
              <a:rPr lang="es-MX" sz="1800" dirty="0">
                <a:latin typeface="+mn-lt"/>
              </a:rPr>
              <a:t>Al no tener que descapitalizar a la empresa en la adquisición de un bien (mueble o inmueble)</a:t>
            </a:r>
          </a:p>
          <a:p>
            <a:pPr marL="0" indent="0">
              <a:buNone/>
            </a:pPr>
            <a:endParaRPr lang="es-MX" sz="1800" dirty="0">
              <a:latin typeface="+mn-lt"/>
            </a:endParaRPr>
          </a:p>
          <a:p>
            <a:pPr marL="0" indent="0">
              <a:buNone/>
            </a:pPr>
            <a:r>
              <a:rPr lang="es-MX" sz="1800" b="1" dirty="0">
                <a:latin typeface="+mn-lt"/>
              </a:rPr>
              <a:t>Leasing-Back</a:t>
            </a:r>
          </a:p>
          <a:p>
            <a:r>
              <a:rPr lang="es-MX" sz="1800" dirty="0">
                <a:latin typeface="+mn-lt"/>
              </a:rPr>
              <a:t>Para poder obtener mayor liquidez, con la venta de su propio activo</a:t>
            </a:r>
          </a:p>
          <a:p>
            <a:endParaRPr lang="es-MX" sz="1800" dirty="0">
              <a:latin typeface="+mn-lt"/>
            </a:endParaRPr>
          </a:p>
          <a:p>
            <a:pPr marL="0" indent="0">
              <a:buNone/>
            </a:pPr>
            <a:r>
              <a:rPr lang="es-MX" sz="1800" b="1" dirty="0">
                <a:latin typeface="+mn-lt"/>
              </a:rPr>
              <a:t>Estrategia fiscal</a:t>
            </a:r>
          </a:p>
          <a:p>
            <a:r>
              <a:rPr lang="es-MX" sz="1800" dirty="0">
                <a:latin typeface="+mn-lt"/>
              </a:rPr>
              <a:t>No generar base gravada en el ISR</a:t>
            </a:r>
          </a:p>
        </p:txBody>
      </p:sp>
      <p:sp>
        <p:nvSpPr>
          <p:cNvPr id="5" name="Marcador de número de diapositiva 4">
            <a:extLst>
              <a:ext uri="{FF2B5EF4-FFF2-40B4-BE49-F238E27FC236}">
                <a16:creationId xmlns:a16="http://schemas.microsoft.com/office/drawing/2014/main" id="{21E13D84-A8C8-45B9-99AD-3A35977E2399}"/>
              </a:ext>
            </a:extLst>
          </p:cNvPr>
          <p:cNvSpPr>
            <a:spLocks noGrp="1"/>
          </p:cNvSpPr>
          <p:nvPr>
            <p:ph type="sldNum" sz="quarter" idx="10"/>
          </p:nvPr>
        </p:nvSpPr>
        <p:spPr/>
        <p:txBody>
          <a:bodyPr/>
          <a:lstStyle/>
          <a:p>
            <a:fld id="{E3DD57F4-BF6A-4134-B1DF-19FD5820C997}" type="slidenum">
              <a:rPr lang="es-MX" smtClean="0"/>
              <a:pPr/>
              <a:t>50</a:t>
            </a:fld>
            <a:endParaRPr lang="es-MX" dirty="0"/>
          </a:p>
        </p:txBody>
      </p:sp>
    </p:spTree>
    <p:extLst>
      <p:ext uri="{BB962C8B-B14F-4D97-AF65-F5344CB8AC3E}">
        <p14:creationId xmlns:p14="http://schemas.microsoft.com/office/powerpoint/2010/main" val="3919626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12E3DD-81FE-4EFA-B35D-F1307CC73FCC}"/>
              </a:ext>
            </a:extLst>
          </p:cNvPr>
          <p:cNvSpPr>
            <a:spLocks noGrp="1"/>
          </p:cNvSpPr>
          <p:nvPr>
            <p:ph sz="quarter" idx="10"/>
          </p:nvPr>
        </p:nvSpPr>
        <p:spPr>
          <a:xfrm>
            <a:off x="682625" y="1527891"/>
            <a:ext cx="7767638" cy="3006254"/>
          </a:xfrm>
        </p:spPr>
        <p:txBody>
          <a:bodyPr/>
          <a:lstStyle/>
          <a:p>
            <a:pPr lvl="0" fontAlgn="base"/>
            <a:r>
              <a:rPr lang="es-MX" sz="2000" dirty="0"/>
              <a:t>Arrendamiento Total</a:t>
            </a:r>
          </a:p>
          <a:p>
            <a:pPr lvl="0" fontAlgn="base"/>
            <a:endParaRPr lang="es-MX" sz="2000" dirty="0"/>
          </a:p>
          <a:p>
            <a:pPr lvl="0" fontAlgn="base"/>
            <a:r>
              <a:rPr lang="es-MX" sz="2000" dirty="0"/>
              <a:t>Arrendamiento Ficticio</a:t>
            </a:r>
          </a:p>
          <a:p>
            <a:pPr lvl="0" fontAlgn="base"/>
            <a:endParaRPr lang="es-MX" sz="2000" dirty="0"/>
          </a:p>
          <a:p>
            <a:pPr lvl="0" fontAlgn="base"/>
            <a:r>
              <a:rPr lang="es-MX" sz="2000" dirty="0"/>
              <a:t>Arrendamiento Neto</a:t>
            </a:r>
          </a:p>
          <a:p>
            <a:pPr lvl="0" fontAlgn="base"/>
            <a:endParaRPr lang="es-MX" sz="2000" dirty="0"/>
          </a:p>
          <a:p>
            <a:pPr lvl="0" fontAlgn="base"/>
            <a:r>
              <a:rPr lang="es-MX" sz="2000" dirty="0"/>
              <a:t>Arrendamiento Global</a:t>
            </a:r>
          </a:p>
        </p:txBody>
      </p:sp>
      <p:sp>
        <p:nvSpPr>
          <p:cNvPr id="2" name="Título 1">
            <a:extLst>
              <a:ext uri="{FF2B5EF4-FFF2-40B4-BE49-F238E27FC236}">
                <a16:creationId xmlns:a16="http://schemas.microsoft.com/office/drawing/2014/main" id="{4CFBDA3C-1C39-4A46-BBF4-B3B1B07D2AA8}"/>
              </a:ext>
            </a:extLst>
          </p:cNvPr>
          <p:cNvSpPr>
            <a:spLocks noGrp="1"/>
          </p:cNvSpPr>
          <p:nvPr>
            <p:ph type="title"/>
          </p:nvPr>
        </p:nvSpPr>
        <p:spPr/>
        <p:txBody>
          <a:bodyPr/>
          <a:lstStyle/>
          <a:p>
            <a:r>
              <a:rPr lang="es-MX" sz="3600" b="1" dirty="0"/>
              <a:t>Modalidades</a:t>
            </a:r>
          </a:p>
        </p:txBody>
      </p:sp>
      <p:sp>
        <p:nvSpPr>
          <p:cNvPr id="5" name="Marcador de número de diapositiva 4">
            <a:extLst>
              <a:ext uri="{FF2B5EF4-FFF2-40B4-BE49-F238E27FC236}">
                <a16:creationId xmlns:a16="http://schemas.microsoft.com/office/drawing/2014/main" id="{442E9B22-FA28-4AC8-B5E3-ABBFF16B8EBB}"/>
              </a:ext>
            </a:extLst>
          </p:cNvPr>
          <p:cNvSpPr>
            <a:spLocks noGrp="1"/>
          </p:cNvSpPr>
          <p:nvPr>
            <p:ph type="sldNum" sz="quarter" idx="11"/>
          </p:nvPr>
        </p:nvSpPr>
        <p:spPr/>
        <p:txBody>
          <a:bodyPr/>
          <a:lstStyle/>
          <a:p>
            <a:fld id="{E3DD57F4-BF6A-4134-B1DF-19FD5820C997}" type="slidenum">
              <a:rPr lang="es-MX" smtClean="0"/>
              <a:pPr/>
              <a:t>51</a:t>
            </a:fld>
            <a:endParaRPr lang="es-MX" dirty="0"/>
          </a:p>
        </p:txBody>
      </p:sp>
    </p:spTree>
    <p:extLst>
      <p:ext uri="{BB962C8B-B14F-4D97-AF65-F5344CB8AC3E}">
        <p14:creationId xmlns:p14="http://schemas.microsoft.com/office/powerpoint/2010/main" val="3378353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9D4F59-FECF-4033-B597-A3C0557A553C}"/>
              </a:ext>
            </a:extLst>
          </p:cNvPr>
          <p:cNvSpPr>
            <a:spLocks noGrp="1"/>
          </p:cNvSpPr>
          <p:nvPr>
            <p:ph sz="quarter" idx="10"/>
          </p:nvPr>
        </p:nvSpPr>
        <p:spPr>
          <a:xfrm>
            <a:off x="639593" y="1220860"/>
            <a:ext cx="7767638" cy="3129679"/>
          </a:xfrm>
        </p:spPr>
        <p:txBody>
          <a:bodyPr/>
          <a:lstStyle/>
          <a:p>
            <a:pPr algn="just"/>
            <a:r>
              <a:rPr lang="es-MX" sz="2000" dirty="0"/>
              <a:t>Da la oportunidad de que el arrendador recupere el costo total del activo arrendado, adicionado por el interés que le es relativo por el capital invertido en el contrato, a través de las rentas periódicas pactadas durante el plazo inicial forzoso del contrato, en este tipo de contratos la opción de compra a ejercer al final del contrato es a valor simbólico.</a:t>
            </a:r>
          </a:p>
          <a:p>
            <a:pPr algn="just"/>
            <a:endParaRPr lang="es-MX" sz="2000" dirty="0"/>
          </a:p>
          <a:p>
            <a:pPr algn="just"/>
            <a:r>
              <a:rPr lang="es-MX" sz="2000" dirty="0"/>
              <a:t>Sin duda, la más común.</a:t>
            </a:r>
          </a:p>
        </p:txBody>
      </p:sp>
      <p:sp>
        <p:nvSpPr>
          <p:cNvPr id="2" name="Título 1">
            <a:extLst>
              <a:ext uri="{FF2B5EF4-FFF2-40B4-BE49-F238E27FC236}">
                <a16:creationId xmlns:a16="http://schemas.microsoft.com/office/drawing/2014/main" id="{B942CEDC-D65B-4BFC-9248-DE87F14276C4}"/>
              </a:ext>
            </a:extLst>
          </p:cNvPr>
          <p:cNvSpPr>
            <a:spLocks noGrp="1"/>
          </p:cNvSpPr>
          <p:nvPr>
            <p:ph type="title"/>
          </p:nvPr>
        </p:nvSpPr>
        <p:spPr>
          <a:xfrm>
            <a:off x="457200" y="180730"/>
            <a:ext cx="8229600" cy="857250"/>
          </a:xfrm>
        </p:spPr>
        <p:txBody>
          <a:bodyPr/>
          <a:lstStyle/>
          <a:p>
            <a:r>
              <a:rPr lang="es-MX" sz="3600" b="1" dirty="0"/>
              <a:t>Arrendamiento Total</a:t>
            </a:r>
          </a:p>
        </p:txBody>
      </p:sp>
      <p:sp>
        <p:nvSpPr>
          <p:cNvPr id="5" name="Marcador de número de diapositiva 4">
            <a:extLst>
              <a:ext uri="{FF2B5EF4-FFF2-40B4-BE49-F238E27FC236}">
                <a16:creationId xmlns:a16="http://schemas.microsoft.com/office/drawing/2014/main" id="{3951EB37-B579-4B0F-8214-731D65D69C1E}"/>
              </a:ext>
            </a:extLst>
          </p:cNvPr>
          <p:cNvSpPr>
            <a:spLocks noGrp="1"/>
          </p:cNvSpPr>
          <p:nvPr>
            <p:ph type="sldNum" sz="quarter" idx="11"/>
          </p:nvPr>
        </p:nvSpPr>
        <p:spPr/>
        <p:txBody>
          <a:bodyPr/>
          <a:lstStyle/>
          <a:p>
            <a:fld id="{E3DD57F4-BF6A-4134-B1DF-19FD5820C997}" type="slidenum">
              <a:rPr lang="es-MX" smtClean="0"/>
              <a:pPr/>
              <a:t>52</a:t>
            </a:fld>
            <a:endParaRPr lang="es-MX" dirty="0"/>
          </a:p>
        </p:txBody>
      </p:sp>
    </p:spTree>
    <p:extLst>
      <p:ext uri="{BB962C8B-B14F-4D97-AF65-F5344CB8AC3E}">
        <p14:creationId xmlns:p14="http://schemas.microsoft.com/office/powerpoint/2010/main" val="2573393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E70A663-B207-464E-8EB0-F5A4AEB8CE3C}"/>
              </a:ext>
            </a:extLst>
          </p:cNvPr>
          <p:cNvSpPr>
            <a:spLocks noGrp="1"/>
          </p:cNvSpPr>
          <p:nvPr>
            <p:ph sz="quarter" idx="10"/>
          </p:nvPr>
        </p:nvSpPr>
        <p:spPr>
          <a:xfrm>
            <a:off x="682625" y="968188"/>
            <a:ext cx="7767638" cy="3799075"/>
          </a:xfrm>
        </p:spPr>
        <p:txBody>
          <a:bodyPr>
            <a:normAutofit fontScale="92500" lnSpcReduction="20000"/>
          </a:bodyPr>
          <a:lstStyle/>
          <a:p>
            <a:pPr algn="just"/>
            <a:r>
              <a:rPr lang="es-MX" sz="2000" dirty="0"/>
              <a:t>Esta modalidad también es conocida con el nombre de “venta y arrendamiento” </a:t>
            </a:r>
          </a:p>
          <a:p>
            <a:pPr marL="0" indent="0" algn="just">
              <a:buNone/>
            </a:pPr>
            <a:r>
              <a:rPr lang="es-MX" sz="2000" dirty="0"/>
              <a:t> </a:t>
            </a:r>
          </a:p>
          <a:p>
            <a:pPr algn="just"/>
            <a:r>
              <a:rPr lang="es-MX" sz="2000" dirty="0"/>
              <a:t>La empresa vende sus activos a una empresa arrendadora, posteriormente, la arrendadora establecerá un contrato de arrendamiento financiero por estos mismos bienes con el propietario original.</a:t>
            </a:r>
          </a:p>
          <a:p>
            <a:pPr marL="0" indent="0" algn="just">
              <a:buNone/>
            </a:pPr>
            <a:r>
              <a:rPr lang="es-MX" sz="2000" dirty="0"/>
              <a:t> </a:t>
            </a:r>
          </a:p>
          <a:p>
            <a:pPr algn="just"/>
            <a:r>
              <a:rPr lang="es-MX" sz="2000" dirty="0"/>
              <a:t>Estas operaciones son comúnmente celebradas con empresas que no requieren de activos fijos nuevos, pero que por el contrario carecen de liquidez.</a:t>
            </a:r>
          </a:p>
          <a:p>
            <a:pPr algn="just"/>
            <a:endParaRPr lang="es-MX" sz="2000" dirty="0"/>
          </a:p>
          <a:p>
            <a:pPr algn="just"/>
            <a:r>
              <a:rPr lang="es-MX" sz="2000" dirty="0"/>
              <a:t>Este modelo de arrendamiento, en la actualidad es también es mejor conocido como </a:t>
            </a:r>
            <a:r>
              <a:rPr lang="es-MX" sz="2000" b="1" dirty="0"/>
              <a:t>Leasing-Back</a:t>
            </a:r>
            <a:r>
              <a:rPr lang="es-MX" sz="2000" dirty="0"/>
              <a:t>, ya que funciona de la misma manera.</a:t>
            </a:r>
          </a:p>
        </p:txBody>
      </p:sp>
      <p:sp>
        <p:nvSpPr>
          <p:cNvPr id="2" name="Título 1">
            <a:extLst>
              <a:ext uri="{FF2B5EF4-FFF2-40B4-BE49-F238E27FC236}">
                <a16:creationId xmlns:a16="http://schemas.microsoft.com/office/drawing/2014/main" id="{A2790F12-6EB0-427D-90A1-09C24D2E1490}"/>
              </a:ext>
            </a:extLst>
          </p:cNvPr>
          <p:cNvSpPr>
            <a:spLocks noGrp="1"/>
          </p:cNvSpPr>
          <p:nvPr>
            <p:ph type="title"/>
          </p:nvPr>
        </p:nvSpPr>
        <p:spPr>
          <a:xfrm>
            <a:off x="457200" y="179049"/>
            <a:ext cx="8229600" cy="617017"/>
          </a:xfrm>
        </p:spPr>
        <p:txBody>
          <a:bodyPr/>
          <a:lstStyle/>
          <a:p>
            <a:r>
              <a:rPr lang="es-MX" sz="3600" b="1" dirty="0"/>
              <a:t>Arrendamiento Ficticio</a:t>
            </a:r>
          </a:p>
        </p:txBody>
      </p:sp>
      <p:sp>
        <p:nvSpPr>
          <p:cNvPr id="5" name="Marcador de número de diapositiva 4">
            <a:extLst>
              <a:ext uri="{FF2B5EF4-FFF2-40B4-BE49-F238E27FC236}">
                <a16:creationId xmlns:a16="http://schemas.microsoft.com/office/drawing/2014/main" id="{A0619419-7E78-4215-95A6-51A9591BD108}"/>
              </a:ext>
            </a:extLst>
          </p:cNvPr>
          <p:cNvSpPr>
            <a:spLocks noGrp="1"/>
          </p:cNvSpPr>
          <p:nvPr>
            <p:ph type="sldNum" sz="quarter" idx="11"/>
          </p:nvPr>
        </p:nvSpPr>
        <p:spPr/>
        <p:txBody>
          <a:bodyPr/>
          <a:lstStyle/>
          <a:p>
            <a:fld id="{E3DD57F4-BF6A-4134-B1DF-19FD5820C997}" type="slidenum">
              <a:rPr lang="es-MX" smtClean="0"/>
              <a:pPr/>
              <a:t>53</a:t>
            </a:fld>
            <a:endParaRPr lang="es-MX" dirty="0"/>
          </a:p>
        </p:txBody>
      </p:sp>
    </p:spTree>
    <p:extLst>
      <p:ext uri="{BB962C8B-B14F-4D97-AF65-F5344CB8AC3E}">
        <p14:creationId xmlns:p14="http://schemas.microsoft.com/office/powerpoint/2010/main" val="3594368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467750-1CF1-425E-94D1-0D037B4ED2BD}"/>
              </a:ext>
            </a:extLst>
          </p:cNvPr>
          <p:cNvSpPr>
            <a:spLocks noGrp="1"/>
          </p:cNvSpPr>
          <p:nvPr>
            <p:ph sz="quarter" idx="10"/>
          </p:nvPr>
        </p:nvSpPr>
        <p:spPr>
          <a:xfrm>
            <a:off x="682625" y="806824"/>
            <a:ext cx="7767638" cy="3840480"/>
          </a:xfrm>
        </p:spPr>
        <p:txBody>
          <a:bodyPr/>
          <a:lstStyle/>
          <a:p>
            <a:pPr algn="just"/>
            <a:r>
              <a:rPr lang="es-MX" sz="2000" dirty="0"/>
              <a:t>Modalidad más aceptada en México, en combinación con el arrendamiento total.</a:t>
            </a:r>
          </a:p>
          <a:p>
            <a:pPr algn="just"/>
            <a:endParaRPr lang="es-MX" sz="2000" dirty="0"/>
          </a:p>
          <a:p>
            <a:pPr algn="just"/>
            <a:r>
              <a:rPr lang="es-MX" sz="2000" dirty="0"/>
              <a:t>En este caso el arrendatario cubre todos los gastos generados y utilización del bien arrendado; es decir solo se financia el valor del equipo, sin ningún costo o gasto adicional y fijando una opción  de compra al final del contrato con un monto relativamente importante.</a:t>
            </a:r>
          </a:p>
          <a:p>
            <a:pPr marL="0" indent="0" algn="just">
              <a:buNone/>
            </a:pPr>
            <a:r>
              <a:rPr lang="es-MX" sz="2000" dirty="0"/>
              <a:t> </a:t>
            </a:r>
          </a:p>
          <a:p>
            <a:pPr algn="just"/>
            <a:r>
              <a:rPr lang="es-MX" sz="2000" dirty="0"/>
              <a:t>Dentro de este tipo de gastos se encuentran los gastos de instalación del equipo, impuesto, derechos de importación, seguro de daños mantenimiento, etcétera.</a:t>
            </a:r>
          </a:p>
        </p:txBody>
      </p:sp>
      <p:sp>
        <p:nvSpPr>
          <p:cNvPr id="2" name="Título 1">
            <a:extLst>
              <a:ext uri="{FF2B5EF4-FFF2-40B4-BE49-F238E27FC236}">
                <a16:creationId xmlns:a16="http://schemas.microsoft.com/office/drawing/2014/main" id="{1BAA9376-8A40-4050-AF72-B14396229BBD}"/>
              </a:ext>
            </a:extLst>
          </p:cNvPr>
          <p:cNvSpPr>
            <a:spLocks noGrp="1"/>
          </p:cNvSpPr>
          <p:nvPr>
            <p:ph type="title"/>
          </p:nvPr>
        </p:nvSpPr>
        <p:spPr>
          <a:xfrm>
            <a:off x="457200" y="180730"/>
            <a:ext cx="8229600" cy="626094"/>
          </a:xfrm>
        </p:spPr>
        <p:txBody>
          <a:bodyPr/>
          <a:lstStyle/>
          <a:p>
            <a:r>
              <a:rPr lang="es-MX" sz="3600" b="1" dirty="0"/>
              <a:t>Arrendamiento Neto</a:t>
            </a:r>
          </a:p>
        </p:txBody>
      </p:sp>
      <p:sp>
        <p:nvSpPr>
          <p:cNvPr id="5" name="Marcador de número de diapositiva 4">
            <a:extLst>
              <a:ext uri="{FF2B5EF4-FFF2-40B4-BE49-F238E27FC236}">
                <a16:creationId xmlns:a16="http://schemas.microsoft.com/office/drawing/2014/main" id="{C5A54183-5FB2-496A-80C3-2EF8457F6805}"/>
              </a:ext>
            </a:extLst>
          </p:cNvPr>
          <p:cNvSpPr>
            <a:spLocks noGrp="1"/>
          </p:cNvSpPr>
          <p:nvPr>
            <p:ph type="sldNum" sz="quarter" idx="11"/>
          </p:nvPr>
        </p:nvSpPr>
        <p:spPr/>
        <p:txBody>
          <a:bodyPr/>
          <a:lstStyle/>
          <a:p>
            <a:fld id="{E3DD57F4-BF6A-4134-B1DF-19FD5820C997}" type="slidenum">
              <a:rPr lang="es-MX" smtClean="0"/>
              <a:pPr/>
              <a:t>54</a:t>
            </a:fld>
            <a:endParaRPr lang="es-MX" dirty="0"/>
          </a:p>
        </p:txBody>
      </p:sp>
    </p:spTree>
    <p:extLst>
      <p:ext uri="{BB962C8B-B14F-4D97-AF65-F5344CB8AC3E}">
        <p14:creationId xmlns:p14="http://schemas.microsoft.com/office/powerpoint/2010/main" val="3672877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91DC62-B5BF-41CC-A4B5-114B3E89A787}"/>
              </a:ext>
            </a:extLst>
          </p:cNvPr>
          <p:cNvSpPr>
            <a:spLocks noGrp="1"/>
          </p:cNvSpPr>
          <p:nvPr>
            <p:ph sz="quarter" idx="10"/>
          </p:nvPr>
        </p:nvSpPr>
        <p:spPr>
          <a:xfrm>
            <a:off x="682625" y="1055595"/>
            <a:ext cx="7767638" cy="4087905"/>
          </a:xfrm>
        </p:spPr>
        <p:txBody>
          <a:bodyPr/>
          <a:lstStyle/>
          <a:p>
            <a:pPr algn="just"/>
            <a:r>
              <a:rPr lang="es-MX" sz="1800" dirty="0"/>
              <a:t>Este contrato es la contrapartida del anterior; es decir el arrendador cubre al proveedor del equipo o a empresas relacionadas con el mismo, todos los gastos de mantenimiento, seguros impuestos y derechos de importación, gastos de instalación, etc., </a:t>
            </a:r>
            <a:r>
              <a:rPr lang="es-MX" sz="1800" b="1" dirty="0"/>
              <a:t>los cuales incorpora al costo de adquisición del equipo para que a través de las rentas periódicas </a:t>
            </a:r>
            <a:r>
              <a:rPr lang="es-MX" sz="1800" dirty="0"/>
              <a:t>y de alguna de las opciones disponibles al finalizar el plazo inicial forzoso, dicho costo sea repercutido al arrendatario y recuperado por la arrendadora.</a:t>
            </a:r>
          </a:p>
          <a:p>
            <a:pPr algn="just"/>
            <a:endParaRPr lang="es-MX" sz="1800" dirty="0"/>
          </a:p>
          <a:p>
            <a:pPr algn="just"/>
            <a:r>
              <a:rPr lang="es-MX" sz="1800" dirty="0"/>
              <a:t>El ejemplo más común en esta modalidad de arrendamiento financiero es el financiamiento de equipos de computación sofisticados y de alta tecnología y valor, así como de rápida obsolescencia.</a:t>
            </a:r>
          </a:p>
        </p:txBody>
      </p:sp>
      <p:sp>
        <p:nvSpPr>
          <p:cNvPr id="2" name="Título 1">
            <a:extLst>
              <a:ext uri="{FF2B5EF4-FFF2-40B4-BE49-F238E27FC236}">
                <a16:creationId xmlns:a16="http://schemas.microsoft.com/office/drawing/2014/main" id="{8A63C1D9-3B78-410A-A0E0-FCA937AD880F}"/>
              </a:ext>
            </a:extLst>
          </p:cNvPr>
          <p:cNvSpPr>
            <a:spLocks noGrp="1"/>
          </p:cNvSpPr>
          <p:nvPr>
            <p:ph type="title"/>
          </p:nvPr>
        </p:nvSpPr>
        <p:spPr>
          <a:xfrm>
            <a:off x="457200" y="311632"/>
            <a:ext cx="8229600" cy="649290"/>
          </a:xfrm>
        </p:spPr>
        <p:txBody>
          <a:bodyPr/>
          <a:lstStyle/>
          <a:p>
            <a:r>
              <a:rPr lang="es-MX" sz="3600" b="1" dirty="0"/>
              <a:t>Arrendamiento Global</a:t>
            </a:r>
          </a:p>
        </p:txBody>
      </p:sp>
      <p:sp>
        <p:nvSpPr>
          <p:cNvPr id="5" name="Marcador de número de diapositiva 4">
            <a:extLst>
              <a:ext uri="{FF2B5EF4-FFF2-40B4-BE49-F238E27FC236}">
                <a16:creationId xmlns:a16="http://schemas.microsoft.com/office/drawing/2014/main" id="{253CFF06-0260-4B85-9D85-D00A042802CF}"/>
              </a:ext>
            </a:extLst>
          </p:cNvPr>
          <p:cNvSpPr>
            <a:spLocks noGrp="1"/>
          </p:cNvSpPr>
          <p:nvPr>
            <p:ph type="sldNum" sz="quarter" idx="11"/>
          </p:nvPr>
        </p:nvSpPr>
        <p:spPr/>
        <p:txBody>
          <a:bodyPr/>
          <a:lstStyle/>
          <a:p>
            <a:fld id="{E3DD57F4-BF6A-4134-B1DF-19FD5820C997}" type="slidenum">
              <a:rPr lang="es-MX" smtClean="0"/>
              <a:pPr/>
              <a:t>55</a:t>
            </a:fld>
            <a:endParaRPr lang="es-MX" dirty="0"/>
          </a:p>
        </p:txBody>
      </p:sp>
    </p:spTree>
    <p:extLst>
      <p:ext uri="{BB962C8B-B14F-4D97-AF65-F5344CB8AC3E}">
        <p14:creationId xmlns:p14="http://schemas.microsoft.com/office/powerpoint/2010/main" val="1626903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E094B3-9C1C-4009-875D-8D882FD9C623}"/>
              </a:ext>
            </a:extLst>
          </p:cNvPr>
          <p:cNvSpPr>
            <a:spLocks noGrp="1"/>
          </p:cNvSpPr>
          <p:nvPr>
            <p:ph sz="quarter" idx="10"/>
          </p:nvPr>
        </p:nvSpPr>
        <p:spPr>
          <a:xfrm>
            <a:off x="682625" y="774550"/>
            <a:ext cx="7767638" cy="3861995"/>
          </a:xfrm>
        </p:spPr>
        <p:txBody>
          <a:bodyPr/>
          <a:lstStyle/>
          <a:p>
            <a:pPr algn="just"/>
            <a:r>
              <a:rPr lang="es-MX" sz="2000" dirty="0"/>
              <a:t>Por virtud del contrato de factoraje, el factorante conviene con el factorado, quien podrá ser persona física o moral, en adquirir derechos de crédito que este último tenga a su favor por un precio determinado o determinable, en moneda nacional o extranjera, independientemente de la fecha y la forma en que se pague, siendo posible pactar cualquiera de las modalidades siguientes:</a:t>
            </a:r>
          </a:p>
          <a:p>
            <a:pPr marL="0" indent="0" algn="just">
              <a:buNone/>
            </a:pPr>
            <a:r>
              <a:rPr lang="es-MX" sz="2000" dirty="0"/>
              <a:t> </a:t>
            </a:r>
          </a:p>
          <a:p>
            <a:pPr marL="0" indent="0" algn="just">
              <a:buNone/>
            </a:pPr>
            <a:r>
              <a:rPr lang="es-MX" sz="2000" b="1" dirty="0"/>
              <a:t>	I. 	</a:t>
            </a:r>
            <a:r>
              <a:rPr lang="es-MX" sz="2000" dirty="0"/>
              <a:t>Que el factorado no quede obligado a responder por el pago 	de 		los derechos de crédito transmitidos al factorante; o</a:t>
            </a:r>
          </a:p>
          <a:p>
            <a:pPr marL="0" indent="0" algn="just">
              <a:buNone/>
            </a:pPr>
            <a:r>
              <a:rPr lang="es-MX" sz="2000" b="1" dirty="0"/>
              <a:t>	II. 	</a:t>
            </a:r>
            <a:r>
              <a:rPr lang="es-MX" sz="2000" dirty="0"/>
              <a:t>Que el factorado quede obligado solidariamente con el deudor, 		a responder del pago puntual y oportuno de los derechos de 			crédito transmitidos al factorante.</a:t>
            </a:r>
          </a:p>
        </p:txBody>
      </p:sp>
      <p:sp>
        <p:nvSpPr>
          <p:cNvPr id="2" name="Título 1">
            <a:extLst>
              <a:ext uri="{FF2B5EF4-FFF2-40B4-BE49-F238E27FC236}">
                <a16:creationId xmlns:a16="http://schemas.microsoft.com/office/drawing/2014/main" id="{0D10006D-6761-4129-8B04-6D9B17680DAB}"/>
              </a:ext>
            </a:extLst>
          </p:cNvPr>
          <p:cNvSpPr>
            <a:spLocks noGrp="1"/>
          </p:cNvSpPr>
          <p:nvPr>
            <p:ph type="title"/>
          </p:nvPr>
        </p:nvSpPr>
        <p:spPr>
          <a:xfrm>
            <a:off x="457200" y="82231"/>
            <a:ext cx="8229600" cy="692320"/>
          </a:xfrm>
        </p:spPr>
        <p:txBody>
          <a:bodyPr/>
          <a:lstStyle/>
          <a:p>
            <a:r>
              <a:rPr lang="es-MX" sz="3600" b="1" dirty="0"/>
              <a:t>Contrato de factoraje financiero</a:t>
            </a:r>
          </a:p>
        </p:txBody>
      </p:sp>
      <p:sp>
        <p:nvSpPr>
          <p:cNvPr id="5" name="Marcador de número de diapositiva 4">
            <a:extLst>
              <a:ext uri="{FF2B5EF4-FFF2-40B4-BE49-F238E27FC236}">
                <a16:creationId xmlns:a16="http://schemas.microsoft.com/office/drawing/2014/main" id="{991E0399-7410-430C-925E-3EAE7C4CAD6C}"/>
              </a:ext>
            </a:extLst>
          </p:cNvPr>
          <p:cNvSpPr>
            <a:spLocks noGrp="1"/>
          </p:cNvSpPr>
          <p:nvPr>
            <p:ph type="sldNum" sz="quarter" idx="11"/>
          </p:nvPr>
        </p:nvSpPr>
        <p:spPr/>
        <p:txBody>
          <a:bodyPr/>
          <a:lstStyle/>
          <a:p>
            <a:fld id="{E3DD57F4-BF6A-4134-B1DF-19FD5820C997}" type="slidenum">
              <a:rPr lang="es-MX" smtClean="0"/>
              <a:pPr/>
              <a:t>56</a:t>
            </a:fld>
            <a:endParaRPr lang="es-MX" dirty="0"/>
          </a:p>
        </p:txBody>
      </p:sp>
    </p:spTree>
    <p:extLst>
      <p:ext uri="{BB962C8B-B14F-4D97-AF65-F5344CB8AC3E}">
        <p14:creationId xmlns:p14="http://schemas.microsoft.com/office/powerpoint/2010/main" val="2545771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AB2207-FB09-4911-BD31-21D655E276BF}"/>
              </a:ext>
            </a:extLst>
          </p:cNvPr>
          <p:cNvSpPr>
            <a:spLocks noGrp="1"/>
          </p:cNvSpPr>
          <p:nvPr>
            <p:ph sz="quarter" idx="10"/>
          </p:nvPr>
        </p:nvSpPr>
        <p:spPr/>
        <p:txBody>
          <a:bodyPr/>
          <a:lstStyle/>
          <a:p>
            <a:pPr algn="just"/>
            <a:r>
              <a:rPr lang="es-MX" sz="2000" dirty="0"/>
              <a:t>Todos los derechos de crédito pueden transmitirse a través de un contrato de factoraje financiero, sin el consentimiento del deudor, a menos que la transmisión esté prohibida por la ley, no lo permita la naturaleza del derecho o en los documentos en los que consten los derechos que se van a adquirir se haya convenido expresamente que no pueden ser objeto de una operación de factoraje.</a:t>
            </a:r>
          </a:p>
        </p:txBody>
      </p:sp>
      <p:sp>
        <p:nvSpPr>
          <p:cNvPr id="2" name="Marcador de número de diapositiva 1">
            <a:extLst>
              <a:ext uri="{FF2B5EF4-FFF2-40B4-BE49-F238E27FC236}">
                <a16:creationId xmlns:a16="http://schemas.microsoft.com/office/drawing/2014/main" id="{54189F50-3838-4B80-B940-15AF50F560D5}"/>
              </a:ext>
            </a:extLst>
          </p:cNvPr>
          <p:cNvSpPr>
            <a:spLocks noGrp="1"/>
          </p:cNvSpPr>
          <p:nvPr>
            <p:ph type="sldNum" sz="quarter" idx="11"/>
          </p:nvPr>
        </p:nvSpPr>
        <p:spPr/>
        <p:txBody>
          <a:bodyPr/>
          <a:lstStyle/>
          <a:p>
            <a:fld id="{E3DD57F4-BF6A-4134-B1DF-19FD5820C997}" type="slidenum">
              <a:rPr lang="es-MX" smtClean="0"/>
              <a:pPr/>
              <a:t>57</a:t>
            </a:fld>
            <a:endParaRPr lang="es-MX" dirty="0"/>
          </a:p>
        </p:txBody>
      </p:sp>
    </p:spTree>
    <p:extLst>
      <p:ext uri="{BB962C8B-B14F-4D97-AF65-F5344CB8AC3E}">
        <p14:creationId xmlns:p14="http://schemas.microsoft.com/office/powerpoint/2010/main" val="4204078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1869F3-2FD6-44A7-B292-303702B08D73}"/>
              </a:ext>
            </a:extLst>
          </p:cNvPr>
          <p:cNvSpPr>
            <a:spLocks noGrp="1"/>
          </p:cNvSpPr>
          <p:nvPr>
            <p:ph sz="quarter" idx="10"/>
          </p:nvPr>
        </p:nvSpPr>
        <p:spPr>
          <a:xfrm>
            <a:off x="682625" y="785308"/>
            <a:ext cx="7767638" cy="3840480"/>
          </a:xfrm>
        </p:spPr>
        <p:txBody>
          <a:bodyPr/>
          <a:lstStyle/>
          <a:p>
            <a:pPr algn="just"/>
            <a:r>
              <a:rPr lang="es-MX" sz="2000" b="1" dirty="0"/>
              <a:t>Factoraje a clientes</a:t>
            </a:r>
            <a:r>
              <a:rPr lang="es-MX" sz="2000" dirty="0"/>
              <a:t>. Diseñado para que la empresa cedan sus cuentas por cobrar vigentes a una empresa de factoraje y cuenten con el flujo de efectivo necesario para su operación.</a:t>
            </a:r>
          </a:p>
          <a:p>
            <a:pPr algn="just"/>
            <a:endParaRPr lang="es-MX" sz="2000" dirty="0"/>
          </a:p>
          <a:p>
            <a:pPr algn="just"/>
            <a:r>
              <a:rPr lang="es-MX" sz="2000" b="1" dirty="0"/>
              <a:t>Factoraje a proveedores</a:t>
            </a:r>
            <a:r>
              <a:rPr lang="es-MX" sz="2000" dirty="0"/>
              <a:t>. Creado por las cadenas comerciales. Pueden pagar anticipadamente a sus proveedores los adeudos por concepto de la proveeduría de bienes o servicios a través de la empresa de factoraje.</a:t>
            </a:r>
          </a:p>
          <a:p>
            <a:pPr algn="just"/>
            <a:endParaRPr lang="es-MX" sz="2000" dirty="0"/>
          </a:p>
          <a:p>
            <a:pPr algn="just"/>
            <a:r>
              <a:rPr lang="es-MX" sz="2000" b="1" dirty="0"/>
              <a:t>Factoraje internacional (exportación). </a:t>
            </a:r>
            <a:r>
              <a:rPr lang="es-MX" sz="2000" dirty="0"/>
              <a:t>Se refiere al financiamiento de cuentas por cobrar provenientes de ventas de exportación.</a:t>
            </a:r>
          </a:p>
        </p:txBody>
      </p:sp>
      <p:sp>
        <p:nvSpPr>
          <p:cNvPr id="2" name="Título 1">
            <a:extLst>
              <a:ext uri="{FF2B5EF4-FFF2-40B4-BE49-F238E27FC236}">
                <a16:creationId xmlns:a16="http://schemas.microsoft.com/office/drawing/2014/main" id="{BC80124A-A82C-42E5-B67F-E38E30ED2989}"/>
              </a:ext>
            </a:extLst>
          </p:cNvPr>
          <p:cNvSpPr>
            <a:spLocks noGrp="1"/>
          </p:cNvSpPr>
          <p:nvPr>
            <p:ph type="title"/>
          </p:nvPr>
        </p:nvSpPr>
        <p:spPr>
          <a:xfrm>
            <a:off x="457200" y="157534"/>
            <a:ext cx="8229600" cy="627774"/>
          </a:xfrm>
        </p:spPr>
        <p:txBody>
          <a:bodyPr/>
          <a:lstStyle/>
          <a:p>
            <a:r>
              <a:rPr lang="es-MX" sz="3600" b="1" dirty="0"/>
              <a:t>Tipos de factoraje financiero</a:t>
            </a:r>
          </a:p>
        </p:txBody>
      </p:sp>
      <p:sp>
        <p:nvSpPr>
          <p:cNvPr id="5" name="Marcador de número de diapositiva 4">
            <a:extLst>
              <a:ext uri="{FF2B5EF4-FFF2-40B4-BE49-F238E27FC236}">
                <a16:creationId xmlns:a16="http://schemas.microsoft.com/office/drawing/2014/main" id="{D875D12D-AB82-4F8E-8B7C-1A52EAAD7775}"/>
              </a:ext>
            </a:extLst>
          </p:cNvPr>
          <p:cNvSpPr>
            <a:spLocks noGrp="1"/>
          </p:cNvSpPr>
          <p:nvPr>
            <p:ph type="sldNum" sz="quarter" idx="11"/>
          </p:nvPr>
        </p:nvSpPr>
        <p:spPr/>
        <p:txBody>
          <a:bodyPr/>
          <a:lstStyle/>
          <a:p>
            <a:fld id="{E3DD57F4-BF6A-4134-B1DF-19FD5820C997}" type="slidenum">
              <a:rPr lang="es-MX" smtClean="0"/>
              <a:pPr/>
              <a:t>58</a:t>
            </a:fld>
            <a:endParaRPr lang="es-MX" dirty="0"/>
          </a:p>
        </p:txBody>
      </p:sp>
    </p:spTree>
    <p:extLst>
      <p:ext uri="{BB962C8B-B14F-4D97-AF65-F5344CB8AC3E}">
        <p14:creationId xmlns:p14="http://schemas.microsoft.com/office/powerpoint/2010/main" val="1610132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E667E9-BF6E-43E2-8F32-2613A4B5CAF6}"/>
              </a:ext>
            </a:extLst>
          </p:cNvPr>
          <p:cNvSpPr>
            <a:spLocks noGrp="1"/>
          </p:cNvSpPr>
          <p:nvPr>
            <p:ph sz="quarter" idx="10"/>
          </p:nvPr>
        </p:nvSpPr>
        <p:spPr>
          <a:xfrm>
            <a:off x="682625" y="931882"/>
            <a:ext cx="7767638" cy="4224318"/>
          </a:xfrm>
        </p:spPr>
        <p:txBody>
          <a:bodyPr>
            <a:normAutofit/>
          </a:bodyPr>
          <a:lstStyle/>
          <a:p>
            <a:pPr algn="just"/>
            <a:r>
              <a:rPr lang="es-MX" sz="1800" dirty="0"/>
              <a:t>En virtud del fideicomiso, el fideicomitente transmite a una institución fiduciaria la propiedad o la titularidad de uno o más bienes o derechos, según sea el caso, para ser destinados a fines lícitos y determinados, encomendando la realización de dichos fines a la propia institución fiduciaria. (Artículo 395 LGTYOC)</a:t>
            </a:r>
          </a:p>
          <a:p>
            <a:pPr algn="just"/>
            <a:r>
              <a:rPr lang="es-MX" sz="1800" dirty="0"/>
              <a:t>Sólo podrán actuar como fiduciarias de los fideicomisos que tengan como fin garantizar al fideicomisario el cumplimiento de una obligación y su preferencia en el pago, las instituciones y sociedades siguientes: </a:t>
            </a:r>
          </a:p>
          <a:p>
            <a:pPr marL="0" indent="0">
              <a:buNone/>
            </a:pPr>
            <a:r>
              <a:rPr lang="es-MX" sz="2000" dirty="0"/>
              <a:t> </a:t>
            </a:r>
          </a:p>
          <a:p>
            <a:pPr marL="400050" lvl="1" indent="0">
              <a:buNone/>
            </a:pPr>
            <a:r>
              <a:rPr lang="es-MX" sz="1600" b="1" dirty="0"/>
              <a:t>	I. 	</a:t>
            </a:r>
            <a:r>
              <a:rPr lang="es-MX" sz="1600" dirty="0"/>
              <a:t>Instituciones de crédito; </a:t>
            </a:r>
          </a:p>
          <a:p>
            <a:pPr marL="400050" lvl="1" indent="0">
              <a:buNone/>
            </a:pPr>
            <a:r>
              <a:rPr lang="es-MX" sz="1600" b="1" dirty="0"/>
              <a:t>	II. 	</a:t>
            </a:r>
            <a:r>
              <a:rPr lang="es-MX" sz="1600" dirty="0"/>
              <a:t>Instituciones de seguros; </a:t>
            </a:r>
          </a:p>
          <a:p>
            <a:pPr marL="400050" lvl="1" indent="0">
              <a:buNone/>
            </a:pPr>
            <a:r>
              <a:rPr lang="es-MX" sz="1600" b="1" dirty="0"/>
              <a:t>	III. 	</a:t>
            </a:r>
            <a:r>
              <a:rPr lang="es-MX" sz="1600" dirty="0"/>
              <a:t>Instituciones de fianzas;</a:t>
            </a:r>
          </a:p>
        </p:txBody>
      </p:sp>
      <p:sp>
        <p:nvSpPr>
          <p:cNvPr id="2" name="Título 1">
            <a:extLst>
              <a:ext uri="{FF2B5EF4-FFF2-40B4-BE49-F238E27FC236}">
                <a16:creationId xmlns:a16="http://schemas.microsoft.com/office/drawing/2014/main" id="{C17A5543-08E5-4758-95A7-89F5CDE846FE}"/>
              </a:ext>
            </a:extLst>
          </p:cNvPr>
          <p:cNvSpPr>
            <a:spLocks noGrp="1"/>
          </p:cNvSpPr>
          <p:nvPr>
            <p:ph type="title"/>
          </p:nvPr>
        </p:nvSpPr>
        <p:spPr>
          <a:xfrm>
            <a:off x="457200" y="236200"/>
            <a:ext cx="8229600" cy="638532"/>
          </a:xfrm>
        </p:spPr>
        <p:txBody>
          <a:bodyPr/>
          <a:lstStyle/>
          <a:p>
            <a:r>
              <a:rPr lang="es-MX" sz="3600" b="1" dirty="0"/>
              <a:t>Contrato de fideicomiso de garantía</a:t>
            </a:r>
          </a:p>
        </p:txBody>
      </p:sp>
      <p:sp>
        <p:nvSpPr>
          <p:cNvPr id="5" name="Marcador de número de diapositiva 4">
            <a:extLst>
              <a:ext uri="{FF2B5EF4-FFF2-40B4-BE49-F238E27FC236}">
                <a16:creationId xmlns:a16="http://schemas.microsoft.com/office/drawing/2014/main" id="{D410720A-FD1A-4CE2-8EFB-5D7C01D4A67F}"/>
              </a:ext>
            </a:extLst>
          </p:cNvPr>
          <p:cNvSpPr>
            <a:spLocks noGrp="1"/>
          </p:cNvSpPr>
          <p:nvPr>
            <p:ph type="sldNum" sz="quarter" idx="11"/>
          </p:nvPr>
        </p:nvSpPr>
        <p:spPr/>
        <p:txBody>
          <a:bodyPr/>
          <a:lstStyle/>
          <a:p>
            <a:fld id="{E3DD57F4-BF6A-4134-B1DF-19FD5820C997}" type="slidenum">
              <a:rPr lang="es-MX" smtClean="0"/>
              <a:pPr/>
              <a:t>59</a:t>
            </a:fld>
            <a:endParaRPr lang="es-MX" dirty="0"/>
          </a:p>
        </p:txBody>
      </p:sp>
    </p:spTree>
    <p:extLst>
      <p:ext uri="{BB962C8B-B14F-4D97-AF65-F5344CB8AC3E}">
        <p14:creationId xmlns:p14="http://schemas.microsoft.com/office/powerpoint/2010/main" val="13546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485900" y="175887"/>
            <a:ext cx="6172200" cy="531776"/>
          </a:xfrm>
        </p:spPr>
        <p:txBody>
          <a:bodyPr/>
          <a:lstStyle/>
          <a:p>
            <a:r>
              <a:rPr lang="es-MX" sz="3000" b="1" dirty="0">
                <a:latin typeface="+mn-lt"/>
              </a:rPr>
              <a:t>Temática</a:t>
            </a:r>
            <a:endParaRPr lang="es-MX" b="1" dirty="0">
              <a:latin typeface="+mn-lt"/>
            </a:endParaRPr>
          </a:p>
        </p:txBody>
      </p:sp>
      <p:sp>
        <p:nvSpPr>
          <p:cNvPr id="3" name="Marcador de contenido 2"/>
          <p:cNvSpPr>
            <a:spLocks noGrp="1"/>
          </p:cNvSpPr>
          <p:nvPr>
            <p:ph idx="1"/>
          </p:nvPr>
        </p:nvSpPr>
        <p:spPr>
          <a:xfrm>
            <a:off x="914400" y="783654"/>
            <a:ext cx="7390504" cy="4074035"/>
          </a:xfrm>
        </p:spPr>
        <p:txBody>
          <a:bodyPr>
            <a:normAutofit fontScale="85000" lnSpcReduction="20000"/>
          </a:bodyPr>
          <a:lstStyle/>
          <a:p>
            <a:pPr marL="0" indent="0">
              <a:buNone/>
            </a:pPr>
            <a:r>
              <a:rPr lang="es-MX" b="1" dirty="0">
                <a:latin typeface="+mn-lt"/>
              </a:rPr>
              <a:t>V. TRATAMIENTO FISCAL EN  ISR E IVA</a:t>
            </a:r>
          </a:p>
          <a:p>
            <a:r>
              <a:rPr lang="es-MX" dirty="0">
                <a:latin typeface="+mn-lt"/>
              </a:rPr>
              <a:t>Concepto de interés</a:t>
            </a:r>
          </a:p>
          <a:p>
            <a:r>
              <a:rPr lang="es-MX" dirty="0">
                <a:latin typeface="+mn-lt"/>
              </a:rPr>
              <a:t>Integrante del sistema financiero</a:t>
            </a:r>
          </a:p>
          <a:p>
            <a:r>
              <a:rPr lang="es-MX" dirty="0">
                <a:latin typeface="+mn-lt"/>
              </a:rPr>
              <a:t>Reglas de acumulación y deducción de intereses</a:t>
            </a:r>
          </a:p>
          <a:p>
            <a:r>
              <a:rPr lang="es-MX" dirty="0">
                <a:latin typeface="+mn-lt"/>
              </a:rPr>
              <a:t>Intereses exentos y gravados para efectos de IVA</a:t>
            </a:r>
          </a:p>
          <a:p>
            <a:r>
              <a:rPr lang="es-MX" dirty="0">
                <a:latin typeface="+mn-lt"/>
              </a:rPr>
              <a:t>Obligación de retener ISR e IVA de los intereses</a:t>
            </a:r>
          </a:p>
          <a:p>
            <a:r>
              <a:rPr lang="es-MX" dirty="0">
                <a:latin typeface="+mn-lt"/>
              </a:rPr>
              <a:t>Obligaciones de presentación de declaraciones</a:t>
            </a:r>
          </a:p>
          <a:p>
            <a:r>
              <a:rPr lang="es-MX" dirty="0">
                <a:latin typeface="+mn-lt"/>
              </a:rPr>
              <a:t>Principales registros contables</a:t>
            </a:r>
          </a:p>
          <a:p>
            <a:pPr marL="0" indent="0">
              <a:buNone/>
            </a:pPr>
            <a:endParaRPr lang="es-MX" dirty="0">
              <a:latin typeface="+mn-lt"/>
            </a:endParaRPr>
          </a:p>
          <a:p>
            <a:pPr marL="0" indent="0">
              <a:buNone/>
            </a:pPr>
            <a:r>
              <a:rPr lang="es-MX" b="1" dirty="0">
                <a:latin typeface="+mn-lt"/>
              </a:rPr>
              <a:t>VI. OBLIGACIONES EN MATERIA DE LAVADO DE DINERO</a:t>
            </a:r>
          </a:p>
          <a:p>
            <a:r>
              <a:rPr lang="es-MX" dirty="0">
                <a:latin typeface="+mn-lt"/>
              </a:rPr>
              <a:t>Información a la CONDUSEF</a:t>
            </a:r>
          </a:p>
          <a:p>
            <a:r>
              <a:rPr lang="es-MX" dirty="0">
                <a:latin typeface="+mn-lt"/>
              </a:rPr>
              <a:t>Información a la CNBV</a:t>
            </a:r>
          </a:p>
          <a:p>
            <a:r>
              <a:rPr lang="es-MX" dirty="0">
                <a:latin typeface="+mn-lt"/>
              </a:rPr>
              <a:t>Información a la SHCP</a:t>
            </a:r>
          </a:p>
          <a:p>
            <a:r>
              <a:rPr lang="es-MX" dirty="0">
                <a:latin typeface="+mn-lt"/>
              </a:rPr>
              <a:t>Implicaciones fiscales de la Ley Antilavado de dinero</a:t>
            </a:r>
          </a:p>
          <a:p>
            <a:r>
              <a:rPr lang="es-MX" dirty="0">
                <a:latin typeface="+mn-lt"/>
              </a:rPr>
              <a:t>Entidad financiera y operaciones vulnerables</a:t>
            </a:r>
          </a:p>
          <a:p>
            <a:r>
              <a:rPr lang="es-MX" dirty="0">
                <a:latin typeface="+mn-lt"/>
              </a:rPr>
              <a:t>Obligación de presentar avisos sobre operaciones realizadas</a:t>
            </a:r>
          </a:p>
          <a:p>
            <a:r>
              <a:rPr lang="es-MX" dirty="0">
                <a:latin typeface="+mn-lt"/>
              </a:rPr>
              <a:t>Sanciones y delitos por no informar a la SHCP</a:t>
            </a:r>
          </a:p>
          <a:p>
            <a:r>
              <a:rPr lang="es-MX" dirty="0">
                <a:latin typeface="+mn-lt"/>
              </a:rPr>
              <a:t>Dictamen técnico </a:t>
            </a:r>
          </a:p>
          <a:p>
            <a:r>
              <a:rPr lang="es-MX" dirty="0">
                <a:latin typeface="+mn-lt"/>
              </a:rPr>
              <a:t>Reglas de PLD y FT</a:t>
            </a:r>
          </a:p>
        </p:txBody>
      </p:sp>
      <p:sp>
        <p:nvSpPr>
          <p:cNvPr id="5" name="Marcador de número de diapositiva 4">
            <a:extLst>
              <a:ext uri="{FF2B5EF4-FFF2-40B4-BE49-F238E27FC236}">
                <a16:creationId xmlns:a16="http://schemas.microsoft.com/office/drawing/2014/main" id="{1FFA851C-4FDF-4E05-8AF5-93AFFA4AF18D}"/>
              </a:ext>
            </a:extLst>
          </p:cNvPr>
          <p:cNvSpPr>
            <a:spLocks noGrp="1"/>
          </p:cNvSpPr>
          <p:nvPr>
            <p:ph type="sldNum" sz="quarter" idx="10"/>
          </p:nvPr>
        </p:nvSpPr>
        <p:spPr/>
        <p:txBody>
          <a:bodyPr/>
          <a:lstStyle/>
          <a:p>
            <a:fld id="{E3DD57F4-BF6A-4134-B1DF-19FD5820C997}" type="slidenum">
              <a:rPr lang="es-MX" smtClean="0"/>
              <a:pPr/>
              <a:t>6</a:t>
            </a:fld>
            <a:endParaRPr lang="es-MX" dirty="0"/>
          </a:p>
        </p:txBody>
      </p:sp>
    </p:spTree>
    <p:extLst>
      <p:ext uri="{BB962C8B-B14F-4D97-AF65-F5344CB8AC3E}">
        <p14:creationId xmlns:p14="http://schemas.microsoft.com/office/powerpoint/2010/main" val="2136020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F8394C-89C4-4C7D-9C57-D9E3DE9C70AE}"/>
              </a:ext>
            </a:extLst>
          </p:cNvPr>
          <p:cNvSpPr>
            <a:spLocks noGrp="1"/>
          </p:cNvSpPr>
          <p:nvPr>
            <p:ph sz="quarter" idx="10"/>
          </p:nvPr>
        </p:nvSpPr>
        <p:spPr>
          <a:xfrm>
            <a:off x="688181" y="399658"/>
            <a:ext cx="7767638" cy="4367605"/>
          </a:xfrm>
        </p:spPr>
        <p:txBody>
          <a:bodyPr>
            <a:normAutofit/>
          </a:bodyPr>
          <a:lstStyle/>
          <a:p>
            <a:pPr marL="0" indent="0">
              <a:buNone/>
            </a:pPr>
            <a:r>
              <a:rPr lang="es-MX" sz="2000" b="1" dirty="0"/>
              <a:t>IV. 	</a:t>
            </a:r>
            <a:r>
              <a:rPr lang="es-MX" sz="2000" dirty="0"/>
              <a:t>Casas de bolsa; </a:t>
            </a:r>
          </a:p>
          <a:p>
            <a:pPr marL="0" indent="0" algn="just">
              <a:buNone/>
            </a:pPr>
            <a:r>
              <a:rPr lang="es-MX" sz="2000" b="1" dirty="0">
                <a:highlight>
                  <a:srgbClr val="FFFF00"/>
                </a:highlight>
              </a:rPr>
              <a:t>V.	</a:t>
            </a:r>
            <a:r>
              <a:rPr lang="es-MX" sz="2000" dirty="0">
                <a:highlight>
                  <a:srgbClr val="FFFF00"/>
                </a:highlight>
              </a:rPr>
              <a:t>Sociedades Financieras de Objeto Múltiple que cuenten con un registro vigente ante la Comisión Nacional para la Protección y Defensa de los Usuarios de Servicios Financieros;</a:t>
            </a:r>
            <a:endParaRPr lang="es-MX" sz="2000" dirty="0"/>
          </a:p>
          <a:p>
            <a:pPr marL="0" indent="0">
              <a:buNone/>
            </a:pPr>
            <a:r>
              <a:rPr lang="es-MX" sz="2000" b="1" dirty="0"/>
              <a:t>VI.	</a:t>
            </a:r>
            <a:r>
              <a:rPr lang="es-MX" sz="2000" dirty="0"/>
              <a:t>Almacenes generales de depósito;</a:t>
            </a:r>
          </a:p>
          <a:p>
            <a:pPr marL="0" indent="0">
              <a:buNone/>
            </a:pPr>
            <a:r>
              <a:rPr lang="es-MX" sz="2000" b="1" dirty="0"/>
              <a:t>VII.	</a:t>
            </a:r>
            <a:r>
              <a:rPr lang="es-MX" sz="2000" dirty="0"/>
              <a:t>Uniones de crédito, y</a:t>
            </a:r>
          </a:p>
          <a:p>
            <a:pPr marL="0" indent="0">
              <a:buNone/>
            </a:pPr>
            <a:r>
              <a:rPr lang="es-MX" sz="2000" b="1" dirty="0"/>
              <a:t>VIII.	</a:t>
            </a:r>
            <a:r>
              <a:rPr lang="es-MX" sz="2000" dirty="0"/>
              <a:t>Sociedades operadoras de fondos de inversión que cumplan con los requisitos previstos por la Ley de Fondos de Inversión.</a:t>
            </a:r>
          </a:p>
          <a:p>
            <a:pPr marL="0" indent="0">
              <a:buNone/>
            </a:pPr>
            <a:r>
              <a:rPr lang="es-MX" sz="2000" dirty="0"/>
              <a:t> </a:t>
            </a:r>
          </a:p>
          <a:p>
            <a:pPr marL="0" indent="0">
              <a:buNone/>
            </a:pPr>
            <a:r>
              <a:rPr lang="es-MX" sz="2000" dirty="0"/>
              <a:t>Las instituciones fiduciarias a que se refieren las fracciones II a IV y VI de este artículo, se sujetarán a lo que dispone el artículo 85 Bis de la Ley de Instituciones de Crédito.</a:t>
            </a:r>
          </a:p>
        </p:txBody>
      </p:sp>
      <p:sp>
        <p:nvSpPr>
          <p:cNvPr id="2" name="Marcador de número de diapositiva 1">
            <a:extLst>
              <a:ext uri="{FF2B5EF4-FFF2-40B4-BE49-F238E27FC236}">
                <a16:creationId xmlns:a16="http://schemas.microsoft.com/office/drawing/2014/main" id="{25A95D60-0AFE-4F96-B147-D8E75956B5D7}"/>
              </a:ext>
            </a:extLst>
          </p:cNvPr>
          <p:cNvSpPr>
            <a:spLocks noGrp="1"/>
          </p:cNvSpPr>
          <p:nvPr>
            <p:ph type="sldNum" sz="quarter" idx="11"/>
          </p:nvPr>
        </p:nvSpPr>
        <p:spPr/>
        <p:txBody>
          <a:bodyPr/>
          <a:lstStyle/>
          <a:p>
            <a:fld id="{E3DD57F4-BF6A-4134-B1DF-19FD5820C997}" type="slidenum">
              <a:rPr lang="es-MX" smtClean="0"/>
              <a:pPr/>
              <a:t>60</a:t>
            </a:fld>
            <a:endParaRPr lang="es-MX" dirty="0"/>
          </a:p>
        </p:txBody>
      </p:sp>
    </p:spTree>
    <p:extLst>
      <p:ext uri="{BB962C8B-B14F-4D97-AF65-F5344CB8AC3E}">
        <p14:creationId xmlns:p14="http://schemas.microsoft.com/office/powerpoint/2010/main" val="2400296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2265F-688F-41A3-9085-A709ED51C379}"/>
              </a:ext>
            </a:extLst>
          </p:cNvPr>
          <p:cNvSpPr>
            <a:spLocks noGrp="1"/>
          </p:cNvSpPr>
          <p:nvPr>
            <p:ph type="title"/>
          </p:nvPr>
        </p:nvSpPr>
        <p:spPr>
          <a:xfrm>
            <a:off x="582930" y="1832365"/>
            <a:ext cx="8229600" cy="857250"/>
          </a:xfrm>
        </p:spPr>
        <p:txBody>
          <a:bodyPr>
            <a:normAutofit fontScale="90000"/>
          </a:bodyPr>
          <a:lstStyle/>
          <a:p>
            <a:r>
              <a:rPr lang="es-MX" sz="3600" b="1" dirty="0">
                <a:solidFill>
                  <a:schemeClr val="accent1"/>
                </a:solidFill>
                <a:latin typeface="+mn-lt"/>
              </a:rPr>
              <a:t>V. TRATAMIENTO FISCAL EN MATERIA DEL ISR E IVA</a:t>
            </a:r>
            <a:endParaRPr lang="es-MX" sz="3600" dirty="0">
              <a:solidFill>
                <a:schemeClr val="accent1"/>
              </a:solidFill>
              <a:latin typeface="+mn-lt"/>
            </a:endParaRPr>
          </a:p>
        </p:txBody>
      </p:sp>
      <p:sp>
        <p:nvSpPr>
          <p:cNvPr id="5" name="Marcador de número de diapositiva 4">
            <a:extLst>
              <a:ext uri="{FF2B5EF4-FFF2-40B4-BE49-F238E27FC236}">
                <a16:creationId xmlns:a16="http://schemas.microsoft.com/office/drawing/2014/main" id="{18B0F656-38FE-4014-8EA2-95C3680753FB}"/>
              </a:ext>
            </a:extLst>
          </p:cNvPr>
          <p:cNvSpPr>
            <a:spLocks noGrp="1"/>
          </p:cNvSpPr>
          <p:nvPr>
            <p:ph type="sldNum" sz="quarter" idx="11"/>
          </p:nvPr>
        </p:nvSpPr>
        <p:spPr/>
        <p:txBody>
          <a:bodyPr/>
          <a:lstStyle/>
          <a:p>
            <a:fld id="{E3DD57F4-BF6A-4134-B1DF-19FD5820C997}" type="slidenum">
              <a:rPr lang="es-MX" smtClean="0"/>
              <a:pPr/>
              <a:t>61</a:t>
            </a:fld>
            <a:endParaRPr lang="es-MX" dirty="0"/>
          </a:p>
        </p:txBody>
      </p:sp>
    </p:spTree>
    <p:extLst>
      <p:ext uri="{BB962C8B-B14F-4D97-AF65-F5344CB8AC3E}">
        <p14:creationId xmlns:p14="http://schemas.microsoft.com/office/powerpoint/2010/main" val="3201726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17D141-45F3-4E29-B7BC-DD713ED5361D}"/>
              </a:ext>
            </a:extLst>
          </p:cNvPr>
          <p:cNvSpPr>
            <a:spLocks noGrp="1"/>
          </p:cNvSpPr>
          <p:nvPr>
            <p:ph sz="quarter" idx="10"/>
          </p:nvPr>
        </p:nvSpPr>
        <p:spPr>
          <a:xfrm>
            <a:off x="682625" y="796066"/>
            <a:ext cx="7767638" cy="4152452"/>
          </a:xfrm>
        </p:spPr>
        <p:txBody>
          <a:bodyPr>
            <a:normAutofit/>
          </a:bodyPr>
          <a:lstStyle/>
          <a:p>
            <a:pPr algn="just"/>
            <a:r>
              <a:rPr lang="es-ES" sz="1800" dirty="0"/>
              <a:t>Se consideran intereses, cualquiera que sea el nombre con que se les designe, a los rendimientos de créditos de cualquier clase. Se entiende que, entre otros; el monto de las comisiones que correspondan con motivo de apertura o garantía de créditos, del otorgamiento de una garantía o de la responsabilidad de cualquier clase, excepto cuando dichas contraprestaciones deban hacerse a instituciones de seguros o fianzas</a:t>
            </a:r>
          </a:p>
          <a:p>
            <a:pPr marL="0" indent="0" algn="just">
              <a:buNone/>
            </a:pPr>
            <a:r>
              <a:rPr lang="es-ES" sz="1800" dirty="0"/>
              <a:t> </a:t>
            </a:r>
            <a:endParaRPr lang="es-MX" sz="1800" dirty="0"/>
          </a:p>
          <a:p>
            <a:pPr algn="just"/>
            <a:r>
              <a:rPr lang="es-ES" sz="1800" dirty="0"/>
              <a:t>En las </a:t>
            </a:r>
            <a:r>
              <a:rPr lang="es-ES" sz="1800" b="1" dirty="0"/>
              <a:t>operaciones de</a:t>
            </a:r>
            <a:r>
              <a:rPr lang="es-ES" sz="1800" dirty="0"/>
              <a:t> </a:t>
            </a:r>
            <a:r>
              <a:rPr lang="es-ES" sz="1800" b="1" dirty="0"/>
              <a:t>factoraje financiero</a:t>
            </a:r>
            <a:r>
              <a:rPr lang="es-ES" sz="1800" dirty="0"/>
              <a:t>, se considerará interés la ganancia derivada de los derechos de crédito adquiridos por empresas de factoraje financiero </a:t>
            </a:r>
            <a:r>
              <a:rPr lang="es-ES" sz="1800" dirty="0">
                <a:highlight>
                  <a:srgbClr val="FFFF00"/>
                </a:highlight>
              </a:rPr>
              <a:t>y sociedades financieras de objeto múltiple</a:t>
            </a:r>
            <a:r>
              <a:rPr lang="es-ES" sz="1800" dirty="0"/>
              <a:t>.</a:t>
            </a:r>
            <a:endParaRPr lang="es-MX" sz="1800" dirty="0"/>
          </a:p>
          <a:p>
            <a:pPr algn="just"/>
            <a:endParaRPr lang="es-MX" sz="1800" dirty="0"/>
          </a:p>
          <a:p>
            <a:pPr algn="just"/>
            <a:r>
              <a:rPr lang="es-ES" sz="1800" dirty="0"/>
              <a:t>En los </a:t>
            </a:r>
            <a:r>
              <a:rPr lang="es-ES" sz="1800" b="1" dirty="0"/>
              <a:t>contratos de arrendamiento financiero</a:t>
            </a:r>
            <a:r>
              <a:rPr lang="es-ES" sz="1800" dirty="0"/>
              <a:t>, se considera interés la diferencia entre el total de pagos y el monto original de la inversión.</a:t>
            </a:r>
            <a:endParaRPr lang="es-MX" sz="1800" dirty="0"/>
          </a:p>
        </p:txBody>
      </p:sp>
      <p:sp>
        <p:nvSpPr>
          <p:cNvPr id="2" name="Título 1">
            <a:extLst>
              <a:ext uri="{FF2B5EF4-FFF2-40B4-BE49-F238E27FC236}">
                <a16:creationId xmlns:a16="http://schemas.microsoft.com/office/drawing/2014/main" id="{90873723-FB42-4D2D-A273-7FAB640CDD85}"/>
              </a:ext>
            </a:extLst>
          </p:cNvPr>
          <p:cNvSpPr>
            <a:spLocks noGrp="1"/>
          </p:cNvSpPr>
          <p:nvPr>
            <p:ph type="title"/>
          </p:nvPr>
        </p:nvSpPr>
        <p:spPr>
          <a:xfrm>
            <a:off x="457200" y="157870"/>
            <a:ext cx="8229600" cy="615336"/>
          </a:xfrm>
        </p:spPr>
        <p:txBody>
          <a:bodyPr/>
          <a:lstStyle/>
          <a:p>
            <a:r>
              <a:rPr lang="es-MX" sz="3600" b="1" dirty="0"/>
              <a:t>Concepto de interés</a:t>
            </a:r>
          </a:p>
        </p:txBody>
      </p:sp>
      <p:sp>
        <p:nvSpPr>
          <p:cNvPr id="5" name="Marcador de número de diapositiva 4">
            <a:extLst>
              <a:ext uri="{FF2B5EF4-FFF2-40B4-BE49-F238E27FC236}">
                <a16:creationId xmlns:a16="http://schemas.microsoft.com/office/drawing/2014/main" id="{C50D8DCD-3D37-40AF-ADF1-1271DFD4955A}"/>
              </a:ext>
            </a:extLst>
          </p:cNvPr>
          <p:cNvSpPr>
            <a:spLocks noGrp="1"/>
          </p:cNvSpPr>
          <p:nvPr>
            <p:ph type="sldNum" sz="quarter" idx="11"/>
          </p:nvPr>
        </p:nvSpPr>
        <p:spPr/>
        <p:txBody>
          <a:bodyPr/>
          <a:lstStyle/>
          <a:p>
            <a:fld id="{E3DD57F4-BF6A-4134-B1DF-19FD5820C997}" type="slidenum">
              <a:rPr lang="es-MX" smtClean="0"/>
              <a:pPr/>
              <a:t>62</a:t>
            </a:fld>
            <a:endParaRPr lang="es-MX" dirty="0"/>
          </a:p>
        </p:txBody>
      </p:sp>
    </p:spTree>
    <p:extLst>
      <p:ext uri="{BB962C8B-B14F-4D97-AF65-F5344CB8AC3E}">
        <p14:creationId xmlns:p14="http://schemas.microsoft.com/office/powerpoint/2010/main" val="3974859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9E9FE18-39A4-473D-9A91-A12999B80A87}"/>
              </a:ext>
            </a:extLst>
          </p:cNvPr>
          <p:cNvSpPr>
            <a:spLocks noGrp="1"/>
          </p:cNvSpPr>
          <p:nvPr>
            <p:ph sz="quarter" idx="10"/>
          </p:nvPr>
        </p:nvSpPr>
        <p:spPr>
          <a:xfrm>
            <a:off x="682625" y="776176"/>
            <a:ext cx="7767638" cy="3980330"/>
          </a:xfrm>
        </p:spPr>
        <p:txBody>
          <a:bodyPr/>
          <a:lstStyle/>
          <a:p>
            <a:pPr algn="just"/>
            <a:r>
              <a:rPr lang="es-ES" sz="2000" dirty="0">
                <a:latin typeface="+mn-lt"/>
              </a:rPr>
              <a:t>La cesión de derechos sobre los ingresos por otorgar el uso o goce temporal de inmuebles, se considerará como una operación de financiamiento; la cantidad que se obtenga por la cesión se tratará como préstamo, debiendo acumularse las rentas devengadas conforme al contrato, aun cuando éstas se cobren por el adquirente de los derechos. </a:t>
            </a:r>
            <a:endParaRPr lang="es-MX" sz="2000" dirty="0">
              <a:latin typeface="+mn-lt"/>
            </a:endParaRPr>
          </a:p>
          <a:p>
            <a:pPr algn="just"/>
            <a:endParaRPr lang="es-MX" sz="2000" dirty="0">
              <a:latin typeface="+mn-lt"/>
            </a:endParaRPr>
          </a:p>
          <a:p>
            <a:pPr algn="just"/>
            <a:r>
              <a:rPr lang="es-ES" sz="2000" dirty="0">
                <a:latin typeface="+mn-lt"/>
              </a:rPr>
              <a:t>Cuando los créditos, deudas, operaciones o el importe de los pagos de los contratos de arrendamiento financiero, se ajusten mediante la aplicación de índices, factores o de cualquier otra forma, inclusive mediante el uso de unidades de inversión, se considerará el ajuste como parte del interés.</a:t>
            </a:r>
            <a:endParaRPr lang="es-MX" sz="2000" dirty="0">
              <a:latin typeface="+mn-lt"/>
            </a:endParaRPr>
          </a:p>
        </p:txBody>
      </p:sp>
      <p:sp>
        <p:nvSpPr>
          <p:cNvPr id="5" name="Marcador de número de diapositiva 4">
            <a:extLst>
              <a:ext uri="{FF2B5EF4-FFF2-40B4-BE49-F238E27FC236}">
                <a16:creationId xmlns:a16="http://schemas.microsoft.com/office/drawing/2014/main" id="{376843AF-F53C-45C7-85BD-82BE6F97B6C9}"/>
              </a:ext>
            </a:extLst>
          </p:cNvPr>
          <p:cNvSpPr>
            <a:spLocks noGrp="1"/>
          </p:cNvSpPr>
          <p:nvPr>
            <p:ph type="sldNum" sz="quarter" idx="11"/>
          </p:nvPr>
        </p:nvSpPr>
        <p:spPr/>
        <p:txBody>
          <a:bodyPr/>
          <a:lstStyle/>
          <a:p>
            <a:fld id="{E3DD57F4-BF6A-4134-B1DF-19FD5820C997}" type="slidenum">
              <a:rPr lang="es-MX" smtClean="0"/>
              <a:pPr/>
              <a:t>63</a:t>
            </a:fld>
            <a:endParaRPr lang="es-MX" dirty="0"/>
          </a:p>
        </p:txBody>
      </p:sp>
    </p:spTree>
    <p:extLst>
      <p:ext uri="{BB962C8B-B14F-4D97-AF65-F5344CB8AC3E}">
        <p14:creationId xmlns:p14="http://schemas.microsoft.com/office/powerpoint/2010/main" val="2362741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7B2B1F-A282-4134-B346-E5D1CF455800}"/>
              </a:ext>
            </a:extLst>
          </p:cNvPr>
          <p:cNvSpPr>
            <a:spLocks noGrp="1"/>
          </p:cNvSpPr>
          <p:nvPr>
            <p:ph sz="quarter" idx="10"/>
          </p:nvPr>
        </p:nvSpPr>
        <p:spPr>
          <a:xfrm>
            <a:off x="819785" y="963126"/>
            <a:ext cx="7767638" cy="4078774"/>
          </a:xfrm>
        </p:spPr>
        <p:txBody>
          <a:bodyPr>
            <a:normAutofit/>
          </a:bodyPr>
          <a:lstStyle/>
          <a:p>
            <a:pPr algn="just"/>
            <a:r>
              <a:rPr lang="es-ES" sz="1600" dirty="0"/>
              <a:t>Banco de México</a:t>
            </a:r>
          </a:p>
          <a:p>
            <a:pPr algn="just"/>
            <a:r>
              <a:rPr lang="es-ES" sz="1600" dirty="0"/>
              <a:t>Las instituciones de crédito, de seguros y de fianzas</a:t>
            </a:r>
          </a:p>
          <a:p>
            <a:pPr algn="just"/>
            <a:r>
              <a:rPr lang="es-ES" sz="1600" dirty="0"/>
              <a:t>Sociedades controladoras de grupos financieros</a:t>
            </a:r>
          </a:p>
          <a:p>
            <a:pPr algn="just"/>
            <a:r>
              <a:rPr lang="es-ES" sz="1600" dirty="0"/>
              <a:t>Almacenes generales de depósito</a:t>
            </a:r>
          </a:p>
          <a:p>
            <a:pPr algn="just"/>
            <a:r>
              <a:rPr lang="es-ES" sz="1600" dirty="0"/>
              <a:t>Administradoras de fondos para el retiro</a:t>
            </a:r>
          </a:p>
          <a:p>
            <a:pPr algn="just"/>
            <a:r>
              <a:rPr lang="es-ES" sz="1600" b="1" dirty="0"/>
              <a:t>Arrendadoras financieras</a:t>
            </a:r>
          </a:p>
          <a:p>
            <a:pPr algn="just"/>
            <a:r>
              <a:rPr lang="es-ES" sz="1600" dirty="0"/>
              <a:t>Uniones de crédito</a:t>
            </a:r>
          </a:p>
          <a:p>
            <a:pPr algn="just"/>
            <a:r>
              <a:rPr lang="es-ES" sz="1600" dirty="0"/>
              <a:t>Sociedades financieras populares</a:t>
            </a:r>
          </a:p>
          <a:p>
            <a:pPr algn="just"/>
            <a:r>
              <a:rPr lang="es-ES" sz="1600" dirty="0"/>
              <a:t>Fondos de inversión de renta variable</a:t>
            </a:r>
          </a:p>
          <a:p>
            <a:pPr algn="just"/>
            <a:r>
              <a:rPr lang="es-ES" sz="1600" dirty="0"/>
              <a:t>Fondos de inversión en instrumentos de deuda</a:t>
            </a:r>
          </a:p>
          <a:p>
            <a:pPr algn="just"/>
            <a:r>
              <a:rPr lang="es-ES" sz="1600" b="1" dirty="0"/>
              <a:t>Empresas de factoraje financiero</a:t>
            </a:r>
          </a:p>
          <a:p>
            <a:pPr algn="just"/>
            <a:r>
              <a:rPr lang="es-ES" sz="1600" dirty="0"/>
              <a:t>Casas de bolsa, y casas de cambio, que sean residentes en México o en el extranjero.</a:t>
            </a:r>
          </a:p>
          <a:p>
            <a:pPr algn="just"/>
            <a:endParaRPr lang="es-ES" sz="1600" dirty="0"/>
          </a:p>
        </p:txBody>
      </p:sp>
      <p:sp>
        <p:nvSpPr>
          <p:cNvPr id="2" name="Título 1">
            <a:extLst>
              <a:ext uri="{FF2B5EF4-FFF2-40B4-BE49-F238E27FC236}">
                <a16:creationId xmlns:a16="http://schemas.microsoft.com/office/drawing/2014/main" id="{04EF46FD-0EC3-409D-867A-8154B6B4CDE9}"/>
              </a:ext>
            </a:extLst>
          </p:cNvPr>
          <p:cNvSpPr>
            <a:spLocks noGrp="1"/>
          </p:cNvSpPr>
          <p:nvPr>
            <p:ph type="title"/>
          </p:nvPr>
        </p:nvSpPr>
        <p:spPr>
          <a:xfrm>
            <a:off x="457200" y="136019"/>
            <a:ext cx="8229600" cy="638532"/>
          </a:xfrm>
        </p:spPr>
        <p:txBody>
          <a:bodyPr/>
          <a:lstStyle/>
          <a:p>
            <a:r>
              <a:rPr lang="es-MX" sz="3600" b="1" dirty="0"/>
              <a:t>Integrante del sistema financiero</a:t>
            </a:r>
          </a:p>
        </p:txBody>
      </p:sp>
      <p:sp>
        <p:nvSpPr>
          <p:cNvPr id="5" name="Marcador de número de diapositiva 4">
            <a:extLst>
              <a:ext uri="{FF2B5EF4-FFF2-40B4-BE49-F238E27FC236}">
                <a16:creationId xmlns:a16="http://schemas.microsoft.com/office/drawing/2014/main" id="{D8FE9C2B-A34E-49E2-9F7D-F8177CFF9BE5}"/>
              </a:ext>
            </a:extLst>
          </p:cNvPr>
          <p:cNvSpPr>
            <a:spLocks noGrp="1"/>
          </p:cNvSpPr>
          <p:nvPr>
            <p:ph type="sldNum" sz="quarter" idx="11"/>
          </p:nvPr>
        </p:nvSpPr>
        <p:spPr/>
        <p:txBody>
          <a:bodyPr/>
          <a:lstStyle/>
          <a:p>
            <a:fld id="{E3DD57F4-BF6A-4134-B1DF-19FD5820C997}" type="slidenum">
              <a:rPr lang="es-MX" smtClean="0"/>
              <a:pPr/>
              <a:t>64</a:t>
            </a:fld>
            <a:endParaRPr lang="es-MX" dirty="0"/>
          </a:p>
        </p:txBody>
      </p:sp>
    </p:spTree>
    <p:extLst>
      <p:ext uri="{BB962C8B-B14F-4D97-AF65-F5344CB8AC3E}">
        <p14:creationId xmlns:p14="http://schemas.microsoft.com/office/powerpoint/2010/main" val="460980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B61EFF-F0F3-4243-881D-122E76A33927}"/>
              </a:ext>
            </a:extLst>
          </p:cNvPr>
          <p:cNvSpPr>
            <a:spLocks noGrp="1"/>
          </p:cNvSpPr>
          <p:nvPr>
            <p:ph sz="quarter" idx="10"/>
          </p:nvPr>
        </p:nvSpPr>
        <p:spPr>
          <a:xfrm>
            <a:off x="682625" y="640753"/>
            <a:ext cx="7767638" cy="4358472"/>
          </a:xfrm>
        </p:spPr>
        <p:txBody>
          <a:bodyPr/>
          <a:lstStyle/>
          <a:p>
            <a:pPr algn="just"/>
            <a:r>
              <a:rPr lang="es-ES" sz="1800" dirty="0"/>
              <a:t>Se considerarán integrantes del sistema financiero a las </a:t>
            </a:r>
            <a:r>
              <a:rPr lang="es-ES" sz="1800" b="1" dirty="0"/>
              <a:t>sociedades financieras de objeto múltiple </a:t>
            </a:r>
            <a:r>
              <a:rPr lang="es-ES" sz="1800" dirty="0"/>
              <a:t>a las que se refiere la Ley General de Organizaciones y Actividades Auxiliares del Crédito </a:t>
            </a:r>
            <a:r>
              <a:rPr lang="es-ES" sz="1800" b="1" dirty="0"/>
              <a:t>que tengan cuentas y documentos por cobrar derivados de las actividades que deben constituir su objeto social principal</a:t>
            </a:r>
            <a:r>
              <a:rPr lang="es-ES" sz="1800" dirty="0"/>
              <a:t>, conforme a lo dispuesto en dicha Ley, que </a:t>
            </a:r>
            <a:r>
              <a:rPr lang="es-ES" sz="1800" b="1" dirty="0"/>
              <a:t>representen al menos el 70% de sus activos totales</a:t>
            </a:r>
            <a:r>
              <a:rPr lang="es-ES" sz="1800" dirty="0"/>
              <a:t>, o bien, que tengan ingresos derivados de dichas actividades y de la enajenación o administración de los créditos otorgados por ellas, que representen al menos el 70% de sus ingresos totales. Para los efectos de la determinación del porcentaje del 70%, no se considerarán los activos o ingresos que deriven de la enajenación a crédito de bienes o servicios de las propias sociedades, de las enajenaciones que se efectúen con cargo a tarjetas de crédito o financiamientos otorgados por terceros.</a:t>
            </a:r>
            <a:endParaRPr lang="es-MX" sz="1800" dirty="0"/>
          </a:p>
        </p:txBody>
      </p:sp>
      <p:sp>
        <p:nvSpPr>
          <p:cNvPr id="2" name="Marcador de número de diapositiva 1">
            <a:extLst>
              <a:ext uri="{FF2B5EF4-FFF2-40B4-BE49-F238E27FC236}">
                <a16:creationId xmlns:a16="http://schemas.microsoft.com/office/drawing/2014/main" id="{C74AA582-F891-4C40-A543-18A109B8E829}"/>
              </a:ext>
            </a:extLst>
          </p:cNvPr>
          <p:cNvSpPr>
            <a:spLocks noGrp="1"/>
          </p:cNvSpPr>
          <p:nvPr>
            <p:ph type="sldNum" sz="quarter" idx="11"/>
          </p:nvPr>
        </p:nvSpPr>
        <p:spPr/>
        <p:txBody>
          <a:bodyPr/>
          <a:lstStyle/>
          <a:p>
            <a:fld id="{E3DD57F4-BF6A-4134-B1DF-19FD5820C997}" type="slidenum">
              <a:rPr lang="es-MX" smtClean="0"/>
              <a:pPr/>
              <a:t>65</a:t>
            </a:fld>
            <a:endParaRPr lang="es-MX" dirty="0"/>
          </a:p>
        </p:txBody>
      </p:sp>
    </p:spTree>
    <p:extLst>
      <p:ext uri="{BB962C8B-B14F-4D97-AF65-F5344CB8AC3E}">
        <p14:creationId xmlns:p14="http://schemas.microsoft.com/office/powerpoint/2010/main" val="1109391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C96CA-23AB-46FC-AF7D-D6A40E6833DC}"/>
              </a:ext>
            </a:extLst>
          </p:cNvPr>
          <p:cNvSpPr>
            <a:spLocks noGrp="1"/>
          </p:cNvSpPr>
          <p:nvPr>
            <p:ph type="title" idx="4294967295"/>
          </p:nvPr>
        </p:nvSpPr>
        <p:spPr>
          <a:xfrm>
            <a:off x="742277" y="139849"/>
            <a:ext cx="7272169" cy="1490142"/>
          </a:xfrm>
        </p:spPr>
        <p:txBody>
          <a:bodyPr>
            <a:normAutofit/>
          </a:bodyPr>
          <a:lstStyle/>
          <a:p>
            <a:r>
              <a:rPr lang="es-MX" sz="3600" b="1" dirty="0">
                <a:latin typeface="+mj-lt"/>
              </a:rPr>
              <a:t>Reglas de acumulación</a:t>
            </a:r>
            <a:br>
              <a:rPr lang="es-MX" sz="3600" b="1" dirty="0">
                <a:latin typeface="+mj-lt"/>
              </a:rPr>
            </a:br>
            <a:r>
              <a:rPr lang="es-MX" sz="3600" b="1" dirty="0">
                <a:latin typeface="+mj-lt"/>
              </a:rPr>
              <a:t>y deducción de intereses</a:t>
            </a:r>
          </a:p>
        </p:txBody>
      </p:sp>
      <p:sp>
        <p:nvSpPr>
          <p:cNvPr id="3" name="Marcador de contenido 2">
            <a:extLst>
              <a:ext uri="{FF2B5EF4-FFF2-40B4-BE49-F238E27FC236}">
                <a16:creationId xmlns:a16="http://schemas.microsoft.com/office/drawing/2014/main" id="{52920411-25EC-4B9C-9715-FF17EA31C722}"/>
              </a:ext>
            </a:extLst>
          </p:cNvPr>
          <p:cNvSpPr>
            <a:spLocks noGrp="1"/>
          </p:cNvSpPr>
          <p:nvPr>
            <p:ph idx="1"/>
          </p:nvPr>
        </p:nvSpPr>
        <p:spPr>
          <a:xfrm>
            <a:off x="817581" y="1629991"/>
            <a:ext cx="7691718" cy="3233576"/>
          </a:xfrm>
        </p:spPr>
        <p:txBody>
          <a:bodyPr/>
          <a:lstStyle/>
          <a:p>
            <a:r>
              <a:rPr lang="es-MX" sz="2000" dirty="0">
                <a:latin typeface="+mn-lt"/>
              </a:rPr>
              <a:t>Conforme se devenguen</a:t>
            </a:r>
          </a:p>
          <a:p>
            <a:endParaRPr lang="es-MX" sz="2000" dirty="0">
              <a:latin typeface="+mn-lt"/>
            </a:endParaRPr>
          </a:p>
          <a:p>
            <a:r>
              <a:rPr lang="es-MX" sz="2000" dirty="0">
                <a:latin typeface="+mn-lt"/>
              </a:rPr>
              <a:t>Los interese moratorios</a:t>
            </a:r>
          </a:p>
          <a:p>
            <a:endParaRPr lang="es-MX" sz="2000" dirty="0">
              <a:latin typeface="+mn-lt"/>
            </a:endParaRPr>
          </a:p>
          <a:p>
            <a:pPr marL="642938" lvl="1" indent="-342900">
              <a:buFont typeface="+mj-lt"/>
              <a:buAutoNum type="alphaLcParenR"/>
            </a:pPr>
            <a:r>
              <a:rPr lang="es-MX" sz="2000" dirty="0">
                <a:latin typeface="+mn-lt"/>
              </a:rPr>
              <a:t>Los tres primeros meses se acumulan y deducen</a:t>
            </a:r>
          </a:p>
          <a:p>
            <a:pPr marL="642938" lvl="1" indent="-342900">
              <a:buFont typeface="+mj-lt"/>
              <a:buAutoNum type="alphaLcParenR"/>
            </a:pPr>
            <a:endParaRPr lang="es-MX" sz="2000" dirty="0">
              <a:latin typeface="+mn-lt"/>
            </a:endParaRPr>
          </a:p>
          <a:p>
            <a:pPr marL="642938" lvl="1" indent="-342900">
              <a:buFont typeface="+mj-lt"/>
              <a:buAutoNum type="alphaLcParenR"/>
            </a:pPr>
            <a:r>
              <a:rPr lang="es-MX" sz="2000" dirty="0">
                <a:latin typeface="+mn-lt"/>
              </a:rPr>
              <a:t>Después del cuarto mes, hasta que efectivamente se cobren o paguen.</a:t>
            </a:r>
          </a:p>
        </p:txBody>
      </p:sp>
      <p:sp>
        <p:nvSpPr>
          <p:cNvPr id="5" name="Marcador de número de diapositiva 4">
            <a:extLst>
              <a:ext uri="{FF2B5EF4-FFF2-40B4-BE49-F238E27FC236}">
                <a16:creationId xmlns:a16="http://schemas.microsoft.com/office/drawing/2014/main" id="{D8147894-57AA-4A86-A83F-446981AD9A08}"/>
              </a:ext>
            </a:extLst>
          </p:cNvPr>
          <p:cNvSpPr>
            <a:spLocks noGrp="1"/>
          </p:cNvSpPr>
          <p:nvPr>
            <p:ph type="sldNum" sz="quarter" idx="10"/>
          </p:nvPr>
        </p:nvSpPr>
        <p:spPr/>
        <p:txBody>
          <a:bodyPr/>
          <a:lstStyle/>
          <a:p>
            <a:fld id="{E3DD57F4-BF6A-4134-B1DF-19FD5820C997}" type="slidenum">
              <a:rPr lang="es-MX" smtClean="0"/>
              <a:pPr/>
              <a:t>66</a:t>
            </a:fld>
            <a:endParaRPr lang="es-MX" dirty="0"/>
          </a:p>
        </p:txBody>
      </p:sp>
    </p:spTree>
    <p:extLst>
      <p:ext uri="{BB962C8B-B14F-4D97-AF65-F5344CB8AC3E}">
        <p14:creationId xmlns:p14="http://schemas.microsoft.com/office/powerpoint/2010/main" val="3270953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9ABE7-DEA6-417E-A0BF-9A1982F07DFB}"/>
              </a:ext>
            </a:extLst>
          </p:cNvPr>
          <p:cNvSpPr>
            <a:spLocks noGrp="1"/>
          </p:cNvSpPr>
          <p:nvPr>
            <p:ph type="title" idx="4294967295"/>
          </p:nvPr>
        </p:nvSpPr>
        <p:spPr>
          <a:xfrm>
            <a:off x="1485900" y="0"/>
            <a:ext cx="6172200" cy="1272815"/>
          </a:xfrm>
        </p:spPr>
        <p:txBody>
          <a:bodyPr>
            <a:normAutofit/>
          </a:bodyPr>
          <a:lstStyle/>
          <a:p>
            <a:r>
              <a:rPr lang="es-MX" sz="3200" b="1" dirty="0">
                <a:latin typeface="+mn-lt"/>
              </a:rPr>
              <a:t>Intereses exentos y</a:t>
            </a:r>
            <a:br>
              <a:rPr lang="es-MX" sz="3200" b="1" dirty="0">
                <a:latin typeface="+mn-lt"/>
              </a:rPr>
            </a:br>
            <a:r>
              <a:rPr lang="es-MX" sz="3200" b="1" dirty="0">
                <a:latin typeface="+mn-lt"/>
              </a:rPr>
              <a:t>gravados para efectos de IVA</a:t>
            </a:r>
          </a:p>
        </p:txBody>
      </p:sp>
      <p:sp>
        <p:nvSpPr>
          <p:cNvPr id="3" name="Marcador de contenido 2">
            <a:extLst>
              <a:ext uri="{FF2B5EF4-FFF2-40B4-BE49-F238E27FC236}">
                <a16:creationId xmlns:a16="http://schemas.microsoft.com/office/drawing/2014/main" id="{C2468682-5BA5-4526-8645-D992E6BABE2B}"/>
              </a:ext>
            </a:extLst>
          </p:cNvPr>
          <p:cNvSpPr>
            <a:spLocks noGrp="1"/>
          </p:cNvSpPr>
          <p:nvPr>
            <p:ph idx="1"/>
          </p:nvPr>
        </p:nvSpPr>
        <p:spPr>
          <a:xfrm>
            <a:off x="516366" y="1445456"/>
            <a:ext cx="8068235" cy="3149170"/>
          </a:xfrm>
        </p:spPr>
        <p:txBody>
          <a:bodyPr>
            <a:normAutofit fontScale="92500" lnSpcReduction="20000"/>
          </a:bodyPr>
          <a:lstStyle/>
          <a:p>
            <a:pPr algn="just"/>
            <a:r>
              <a:rPr lang="es-MX" sz="2000" dirty="0">
                <a:latin typeface="+mn-lt"/>
              </a:rPr>
              <a:t>Toda otra obligación de dar, de no hacer o de permitir, asumida por una persona en beneficio de otra, siempre que no esté considerada por esta Ley como enajenación o uso o goce temporal de bienes serán intereses gravados </a:t>
            </a:r>
            <a:r>
              <a:rPr lang="es-MX" sz="2000" b="1" dirty="0">
                <a:latin typeface="+mn-lt"/>
              </a:rPr>
              <a:t>(Artículo 14, fracción VI)</a:t>
            </a:r>
          </a:p>
          <a:p>
            <a:pPr algn="just"/>
            <a:endParaRPr lang="es-MX" sz="2000" b="1" dirty="0">
              <a:latin typeface="+mn-lt"/>
            </a:endParaRPr>
          </a:p>
          <a:p>
            <a:pPr algn="just"/>
            <a:r>
              <a:rPr lang="es-MX" sz="2000" dirty="0">
                <a:latin typeface="+mn-lt"/>
              </a:rPr>
              <a:t>Los créditos con garantía fiduciaria son exentos (Artículo 15, fracción IX)</a:t>
            </a:r>
          </a:p>
          <a:p>
            <a:pPr algn="just"/>
            <a:endParaRPr lang="es-MX" sz="2000" dirty="0">
              <a:latin typeface="+mn-lt"/>
            </a:endParaRPr>
          </a:p>
          <a:p>
            <a:pPr algn="just"/>
            <a:r>
              <a:rPr lang="es-MX" sz="2000" dirty="0">
                <a:latin typeface="+mn-lt"/>
              </a:rPr>
              <a:t>Los que reciban y paguen las sociedades financieras de objeto múltiple que para los efectos del impuesto sobre la renta formen parte del sistema financiero, por el otorgamiento de crédito, de factoraje financiero o descuento en documentos pendientes de cobro, </a:t>
            </a:r>
            <a:r>
              <a:rPr lang="es-MX" sz="2000" dirty="0">
                <a:highlight>
                  <a:srgbClr val="FFFF00"/>
                </a:highlight>
                <a:latin typeface="+mn-lt"/>
              </a:rPr>
              <a:t>son exentos</a:t>
            </a:r>
            <a:r>
              <a:rPr lang="es-MX" sz="2000" dirty="0">
                <a:latin typeface="+mn-lt"/>
              </a:rPr>
              <a:t>. (Art. 15, fracción X inciso b))</a:t>
            </a:r>
          </a:p>
        </p:txBody>
      </p:sp>
      <p:sp>
        <p:nvSpPr>
          <p:cNvPr id="5" name="Marcador de número de diapositiva 4">
            <a:extLst>
              <a:ext uri="{FF2B5EF4-FFF2-40B4-BE49-F238E27FC236}">
                <a16:creationId xmlns:a16="http://schemas.microsoft.com/office/drawing/2014/main" id="{33FA7920-3441-4090-B787-AF9C5BE19C60}"/>
              </a:ext>
            </a:extLst>
          </p:cNvPr>
          <p:cNvSpPr>
            <a:spLocks noGrp="1"/>
          </p:cNvSpPr>
          <p:nvPr>
            <p:ph type="sldNum" sz="quarter" idx="10"/>
          </p:nvPr>
        </p:nvSpPr>
        <p:spPr/>
        <p:txBody>
          <a:bodyPr/>
          <a:lstStyle/>
          <a:p>
            <a:fld id="{E3DD57F4-BF6A-4134-B1DF-19FD5820C997}" type="slidenum">
              <a:rPr lang="es-MX" smtClean="0"/>
              <a:pPr/>
              <a:t>67</a:t>
            </a:fld>
            <a:endParaRPr lang="es-MX" dirty="0"/>
          </a:p>
        </p:txBody>
      </p:sp>
    </p:spTree>
    <p:extLst>
      <p:ext uri="{BB962C8B-B14F-4D97-AF65-F5344CB8AC3E}">
        <p14:creationId xmlns:p14="http://schemas.microsoft.com/office/powerpoint/2010/main" val="1551828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D1FBB67-68C4-43ED-AAC7-F7C47375DC0D}"/>
              </a:ext>
            </a:extLst>
          </p:cNvPr>
          <p:cNvSpPr>
            <a:spLocks noGrp="1"/>
          </p:cNvSpPr>
          <p:nvPr>
            <p:ph sz="quarter" idx="10"/>
          </p:nvPr>
        </p:nvSpPr>
        <p:spPr/>
        <p:txBody>
          <a:bodyPr/>
          <a:lstStyle/>
          <a:p>
            <a:r>
              <a:rPr lang="es-MX" sz="2000" dirty="0"/>
              <a:t>Al ser considerado el arrendamiento financiero una enajenación, los intereses que se cobre o paguen son gravados, siempre y cuando el acto a la actividad así lo sea.</a:t>
            </a:r>
          </a:p>
        </p:txBody>
      </p:sp>
      <p:sp>
        <p:nvSpPr>
          <p:cNvPr id="2" name="Marcador de número de diapositiva 1">
            <a:extLst>
              <a:ext uri="{FF2B5EF4-FFF2-40B4-BE49-F238E27FC236}">
                <a16:creationId xmlns:a16="http://schemas.microsoft.com/office/drawing/2014/main" id="{963F1CC0-8376-470E-A931-6169E406C82C}"/>
              </a:ext>
            </a:extLst>
          </p:cNvPr>
          <p:cNvSpPr>
            <a:spLocks noGrp="1"/>
          </p:cNvSpPr>
          <p:nvPr>
            <p:ph type="sldNum" sz="quarter" idx="11"/>
          </p:nvPr>
        </p:nvSpPr>
        <p:spPr/>
        <p:txBody>
          <a:bodyPr/>
          <a:lstStyle/>
          <a:p>
            <a:fld id="{E3DD57F4-BF6A-4134-B1DF-19FD5820C997}" type="slidenum">
              <a:rPr lang="es-MX" smtClean="0"/>
              <a:pPr/>
              <a:t>68</a:t>
            </a:fld>
            <a:endParaRPr lang="es-MX" dirty="0"/>
          </a:p>
        </p:txBody>
      </p:sp>
    </p:spTree>
    <p:extLst>
      <p:ext uri="{BB962C8B-B14F-4D97-AF65-F5344CB8AC3E}">
        <p14:creationId xmlns:p14="http://schemas.microsoft.com/office/powerpoint/2010/main" val="2034714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FA5EE-F79F-48A2-BB4E-69A6416B8843}"/>
              </a:ext>
            </a:extLst>
          </p:cNvPr>
          <p:cNvSpPr>
            <a:spLocks noGrp="1"/>
          </p:cNvSpPr>
          <p:nvPr>
            <p:ph type="title" idx="4294967295"/>
          </p:nvPr>
        </p:nvSpPr>
        <p:spPr>
          <a:xfrm>
            <a:off x="1485900" y="265352"/>
            <a:ext cx="6172200" cy="1316021"/>
          </a:xfrm>
        </p:spPr>
        <p:txBody>
          <a:bodyPr>
            <a:normAutofit/>
          </a:bodyPr>
          <a:lstStyle/>
          <a:p>
            <a:r>
              <a:rPr lang="es-MX" sz="3600" b="1" dirty="0">
                <a:latin typeface="+mj-lt"/>
              </a:rPr>
              <a:t>Obligación de retener</a:t>
            </a:r>
            <a:br>
              <a:rPr lang="es-MX" sz="3600" b="1" dirty="0">
                <a:latin typeface="+mj-lt"/>
              </a:rPr>
            </a:br>
            <a:r>
              <a:rPr lang="es-MX" sz="3600" b="1" dirty="0">
                <a:latin typeface="+mj-lt"/>
              </a:rPr>
              <a:t>ISR e IVA de los intereses</a:t>
            </a:r>
          </a:p>
        </p:txBody>
      </p:sp>
      <p:sp>
        <p:nvSpPr>
          <p:cNvPr id="3" name="Marcador de contenido 2">
            <a:extLst>
              <a:ext uri="{FF2B5EF4-FFF2-40B4-BE49-F238E27FC236}">
                <a16:creationId xmlns:a16="http://schemas.microsoft.com/office/drawing/2014/main" id="{F503D631-9617-488E-8DB3-EF90B225F5EA}"/>
              </a:ext>
            </a:extLst>
          </p:cNvPr>
          <p:cNvSpPr>
            <a:spLocks noGrp="1"/>
          </p:cNvSpPr>
          <p:nvPr>
            <p:ph idx="1"/>
          </p:nvPr>
        </p:nvSpPr>
        <p:spPr>
          <a:xfrm>
            <a:off x="559397" y="1985377"/>
            <a:ext cx="8003689" cy="2771128"/>
          </a:xfrm>
        </p:spPr>
        <p:txBody>
          <a:bodyPr>
            <a:normAutofit lnSpcReduction="10000"/>
          </a:bodyPr>
          <a:lstStyle/>
          <a:p>
            <a:pPr marL="0" indent="0">
              <a:buNone/>
            </a:pPr>
            <a:r>
              <a:rPr lang="x-none" sz="2000" dirty="0">
                <a:latin typeface="+mn-lt"/>
              </a:rPr>
              <a:t>Sean personas morales que:</a:t>
            </a:r>
            <a:endParaRPr lang="es-MX" sz="2000" dirty="0">
              <a:latin typeface="+mn-lt"/>
            </a:endParaRPr>
          </a:p>
          <a:p>
            <a:pPr marL="0" indent="0">
              <a:buNone/>
            </a:pPr>
            <a:r>
              <a:rPr lang="x-none" sz="2000" dirty="0">
                <a:latin typeface="+mn-lt"/>
              </a:rPr>
              <a:t> </a:t>
            </a:r>
            <a:endParaRPr lang="es-MX" sz="2000" dirty="0">
              <a:latin typeface="+mn-lt"/>
            </a:endParaRPr>
          </a:p>
          <a:p>
            <a:pPr marL="0" indent="0">
              <a:buNone/>
            </a:pPr>
            <a:r>
              <a:rPr lang="x-none" sz="2000" b="1" dirty="0">
                <a:latin typeface="+mn-lt"/>
              </a:rPr>
              <a:t>a) 	</a:t>
            </a:r>
            <a:r>
              <a:rPr lang="x-none" sz="2000" dirty="0">
                <a:latin typeface="+mn-lt"/>
              </a:rPr>
              <a:t>Reciban servicios personales independientes, o usen o gocen temporalmente bienes, prestados u otorgados por personas físicas, respectivamente.</a:t>
            </a:r>
            <a:endParaRPr lang="es-MX" sz="2000" dirty="0">
              <a:latin typeface="+mn-lt"/>
            </a:endParaRPr>
          </a:p>
          <a:p>
            <a:pPr marL="0" indent="0">
              <a:buNone/>
            </a:pPr>
            <a:r>
              <a:rPr lang="x-none" sz="2000" dirty="0">
                <a:latin typeface="+mn-lt"/>
              </a:rPr>
              <a:t> </a:t>
            </a:r>
            <a:endParaRPr lang="es-MX" sz="2000" dirty="0">
              <a:latin typeface="+mn-lt"/>
            </a:endParaRPr>
          </a:p>
          <a:p>
            <a:pPr marL="0" indent="0">
              <a:buNone/>
            </a:pPr>
            <a:r>
              <a:rPr lang="es-MX" sz="2000" b="1" dirty="0">
                <a:latin typeface="+mn-lt"/>
              </a:rPr>
              <a:t>b</a:t>
            </a:r>
            <a:r>
              <a:rPr lang="x-none" sz="2000" b="1" dirty="0">
                <a:latin typeface="+mn-lt"/>
              </a:rPr>
              <a:t>) 	</a:t>
            </a:r>
            <a:r>
              <a:rPr lang="x-none" sz="2000" dirty="0">
                <a:latin typeface="+mn-lt"/>
              </a:rPr>
              <a:t>Reciban servicios prestados por comisionistas, cuando éstos sean personas físicas.</a:t>
            </a:r>
            <a:endParaRPr lang="es-MX" sz="2000" dirty="0">
              <a:latin typeface="+mn-lt"/>
            </a:endParaRPr>
          </a:p>
        </p:txBody>
      </p:sp>
      <p:sp>
        <p:nvSpPr>
          <p:cNvPr id="5" name="Marcador de número de diapositiva 4">
            <a:extLst>
              <a:ext uri="{FF2B5EF4-FFF2-40B4-BE49-F238E27FC236}">
                <a16:creationId xmlns:a16="http://schemas.microsoft.com/office/drawing/2014/main" id="{798F0269-01EB-465F-BBFE-F239EC43399A}"/>
              </a:ext>
            </a:extLst>
          </p:cNvPr>
          <p:cNvSpPr>
            <a:spLocks noGrp="1"/>
          </p:cNvSpPr>
          <p:nvPr>
            <p:ph type="sldNum" sz="quarter" idx="10"/>
          </p:nvPr>
        </p:nvSpPr>
        <p:spPr/>
        <p:txBody>
          <a:bodyPr/>
          <a:lstStyle/>
          <a:p>
            <a:fld id="{E3DD57F4-BF6A-4134-B1DF-19FD5820C997}" type="slidenum">
              <a:rPr lang="es-MX" smtClean="0"/>
              <a:pPr/>
              <a:t>69</a:t>
            </a:fld>
            <a:endParaRPr lang="es-MX" dirty="0"/>
          </a:p>
        </p:txBody>
      </p:sp>
    </p:spTree>
    <p:extLst>
      <p:ext uri="{BB962C8B-B14F-4D97-AF65-F5344CB8AC3E}">
        <p14:creationId xmlns:p14="http://schemas.microsoft.com/office/powerpoint/2010/main" val="275357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25B1D-87C1-4D15-AA0E-5C410A93B83D}"/>
              </a:ext>
            </a:extLst>
          </p:cNvPr>
          <p:cNvSpPr>
            <a:spLocks noGrp="1"/>
          </p:cNvSpPr>
          <p:nvPr>
            <p:ph type="title"/>
          </p:nvPr>
        </p:nvSpPr>
        <p:spPr>
          <a:xfrm>
            <a:off x="560070" y="1820935"/>
            <a:ext cx="8229600" cy="857250"/>
          </a:xfrm>
        </p:spPr>
        <p:txBody>
          <a:bodyPr>
            <a:normAutofit/>
          </a:bodyPr>
          <a:lstStyle/>
          <a:p>
            <a:r>
              <a:rPr lang="es-MX" sz="3600" b="1" dirty="0">
                <a:solidFill>
                  <a:schemeClr val="accent1"/>
                </a:solidFill>
                <a:latin typeface="+mj-lt"/>
              </a:rPr>
              <a:t>I. ANTECEDENTES</a:t>
            </a:r>
            <a:endParaRPr lang="es-MX" sz="3600" dirty="0">
              <a:solidFill>
                <a:schemeClr val="accent1"/>
              </a:solidFill>
              <a:latin typeface="+mj-lt"/>
            </a:endParaRPr>
          </a:p>
        </p:txBody>
      </p:sp>
      <p:sp>
        <p:nvSpPr>
          <p:cNvPr id="7" name="Marcador de número de diapositiva 6">
            <a:extLst>
              <a:ext uri="{FF2B5EF4-FFF2-40B4-BE49-F238E27FC236}">
                <a16:creationId xmlns:a16="http://schemas.microsoft.com/office/drawing/2014/main" id="{11504C89-6AFE-4DA3-9CB8-9F6F019E2DC4}"/>
              </a:ext>
            </a:extLst>
          </p:cNvPr>
          <p:cNvSpPr>
            <a:spLocks noGrp="1"/>
          </p:cNvSpPr>
          <p:nvPr>
            <p:ph type="sldNum" sz="quarter" idx="11"/>
          </p:nvPr>
        </p:nvSpPr>
        <p:spPr/>
        <p:txBody>
          <a:bodyPr/>
          <a:lstStyle/>
          <a:p>
            <a:fld id="{E3DD57F4-BF6A-4134-B1DF-19FD5820C997}" type="slidenum">
              <a:rPr lang="es-MX" smtClean="0"/>
              <a:pPr/>
              <a:t>7</a:t>
            </a:fld>
            <a:endParaRPr lang="es-MX" dirty="0"/>
          </a:p>
        </p:txBody>
      </p:sp>
    </p:spTree>
    <p:extLst>
      <p:ext uri="{BB962C8B-B14F-4D97-AF65-F5344CB8AC3E}">
        <p14:creationId xmlns:p14="http://schemas.microsoft.com/office/powerpoint/2010/main" val="2914140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83E25-62B4-4F95-8410-53243F7B051E}"/>
              </a:ext>
            </a:extLst>
          </p:cNvPr>
          <p:cNvSpPr>
            <a:spLocks noGrp="1"/>
          </p:cNvSpPr>
          <p:nvPr>
            <p:ph type="title" idx="4294967295"/>
          </p:nvPr>
        </p:nvSpPr>
        <p:spPr>
          <a:xfrm>
            <a:off x="1485900" y="362810"/>
            <a:ext cx="6172200" cy="1336897"/>
          </a:xfrm>
        </p:spPr>
        <p:txBody>
          <a:bodyPr>
            <a:normAutofit/>
          </a:bodyPr>
          <a:lstStyle/>
          <a:p>
            <a:r>
              <a:rPr lang="es-MX" sz="3600" b="1" dirty="0">
                <a:latin typeface="+mj-lt"/>
              </a:rPr>
              <a:t>Obligaciones de</a:t>
            </a:r>
            <a:br>
              <a:rPr lang="es-MX" sz="3600" b="1" dirty="0">
                <a:latin typeface="+mj-lt"/>
              </a:rPr>
            </a:br>
            <a:r>
              <a:rPr lang="es-MX" sz="3600" b="1" dirty="0">
                <a:latin typeface="+mj-lt"/>
              </a:rPr>
              <a:t>presentación de declaraciones</a:t>
            </a:r>
          </a:p>
        </p:txBody>
      </p:sp>
      <p:sp>
        <p:nvSpPr>
          <p:cNvPr id="3" name="Marcador de contenido 2">
            <a:extLst>
              <a:ext uri="{FF2B5EF4-FFF2-40B4-BE49-F238E27FC236}">
                <a16:creationId xmlns:a16="http://schemas.microsoft.com/office/drawing/2014/main" id="{311F43DE-F4BD-49C3-A9A4-FA6BF7F61B88}"/>
              </a:ext>
            </a:extLst>
          </p:cNvPr>
          <p:cNvSpPr>
            <a:spLocks noGrp="1"/>
          </p:cNvSpPr>
          <p:nvPr>
            <p:ph idx="1"/>
          </p:nvPr>
        </p:nvSpPr>
        <p:spPr>
          <a:xfrm>
            <a:off x="677732" y="1876795"/>
            <a:ext cx="7863840" cy="2555355"/>
          </a:xfrm>
        </p:spPr>
        <p:txBody>
          <a:bodyPr/>
          <a:lstStyle/>
          <a:p>
            <a:r>
              <a:rPr lang="es-MX" sz="2000" dirty="0">
                <a:latin typeface="+mn-lt"/>
              </a:rPr>
              <a:t>Pagos provisionales mensuales del ISR</a:t>
            </a:r>
          </a:p>
          <a:p>
            <a:endParaRPr lang="es-MX" sz="2000" dirty="0">
              <a:latin typeface="+mn-lt"/>
            </a:endParaRPr>
          </a:p>
          <a:p>
            <a:r>
              <a:rPr lang="es-MX" sz="2000" dirty="0">
                <a:latin typeface="+mn-lt"/>
              </a:rPr>
              <a:t>Declaración mensual definitiva del IVA</a:t>
            </a:r>
          </a:p>
          <a:p>
            <a:endParaRPr lang="es-MX" sz="2000" dirty="0">
              <a:latin typeface="+mn-lt"/>
            </a:endParaRPr>
          </a:p>
          <a:p>
            <a:r>
              <a:rPr lang="es-MX" sz="2000" dirty="0">
                <a:latin typeface="+mn-lt"/>
              </a:rPr>
              <a:t>Declaración mensual informativa de operaciones con terceros</a:t>
            </a:r>
          </a:p>
          <a:p>
            <a:endParaRPr lang="es-MX" sz="2000" dirty="0">
              <a:latin typeface="+mn-lt"/>
            </a:endParaRPr>
          </a:p>
          <a:p>
            <a:r>
              <a:rPr lang="es-MX" sz="2000" dirty="0">
                <a:latin typeface="+mn-lt"/>
              </a:rPr>
              <a:t>Declaración anual (DEM, formato 18)</a:t>
            </a:r>
          </a:p>
        </p:txBody>
      </p:sp>
      <p:sp>
        <p:nvSpPr>
          <p:cNvPr id="5" name="Marcador de número de diapositiva 4">
            <a:extLst>
              <a:ext uri="{FF2B5EF4-FFF2-40B4-BE49-F238E27FC236}">
                <a16:creationId xmlns:a16="http://schemas.microsoft.com/office/drawing/2014/main" id="{B04B2CB9-1AEE-4059-A5E5-B92A8C8EF661}"/>
              </a:ext>
            </a:extLst>
          </p:cNvPr>
          <p:cNvSpPr>
            <a:spLocks noGrp="1"/>
          </p:cNvSpPr>
          <p:nvPr>
            <p:ph type="sldNum" sz="quarter" idx="10"/>
          </p:nvPr>
        </p:nvSpPr>
        <p:spPr/>
        <p:txBody>
          <a:bodyPr/>
          <a:lstStyle/>
          <a:p>
            <a:fld id="{E3DD57F4-BF6A-4134-B1DF-19FD5820C997}" type="slidenum">
              <a:rPr lang="es-MX" smtClean="0"/>
              <a:pPr/>
              <a:t>70</a:t>
            </a:fld>
            <a:endParaRPr lang="es-MX" dirty="0"/>
          </a:p>
        </p:txBody>
      </p:sp>
    </p:spTree>
    <p:extLst>
      <p:ext uri="{BB962C8B-B14F-4D97-AF65-F5344CB8AC3E}">
        <p14:creationId xmlns:p14="http://schemas.microsoft.com/office/powerpoint/2010/main" val="719641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EE3C9A2-D6AE-400F-9D7B-E475C8439669}"/>
              </a:ext>
            </a:extLst>
          </p:cNvPr>
          <p:cNvSpPr>
            <a:spLocks noGrp="1"/>
          </p:cNvSpPr>
          <p:nvPr>
            <p:ph sz="quarter" idx="10"/>
          </p:nvPr>
        </p:nvSpPr>
        <p:spPr>
          <a:xfrm>
            <a:off x="596563" y="957431"/>
            <a:ext cx="7767638" cy="3227294"/>
          </a:xfrm>
        </p:spPr>
        <p:txBody>
          <a:bodyPr/>
          <a:lstStyle/>
          <a:p>
            <a:r>
              <a:rPr lang="es-MX" sz="1800" dirty="0"/>
              <a:t>Aplicar el catálogo de cuentas de la CNBV</a:t>
            </a:r>
          </a:p>
          <a:p>
            <a:endParaRPr lang="es-MX" sz="1800" dirty="0"/>
          </a:p>
          <a:p>
            <a:r>
              <a:rPr lang="es-MX" sz="1800" dirty="0"/>
              <a:t>Ingresos y egresos</a:t>
            </a:r>
          </a:p>
          <a:p>
            <a:endParaRPr lang="es-MX" sz="1800" dirty="0"/>
          </a:p>
          <a:p>
            <a:r>
              <a:rPr lang="es-MX" sz="1800" dirty="0"/>
              <a:t>Provisiones (Financieras y de riesgo)</a:t>
            </a:r>
          </a:p>
          <a:p>
            <a:endParaRPr lang="es-MX" sz="1800" dirty="0"/>
          </a:p>
          <a:p>
            <a:r>
              <a:rPr lang="es-MX" sz="1800" dirty="0"/>
              <a:t>Capital contable</a:t>
            </a:r>
          </a:p>
          <a:p>
            <a:endParaRPr lang="es-MX" sz="1800" dirty="0"/>
          </a:p>
          <a:p>
            <a:r>
              <a:rPr lang="es-MX" sz="1800" dirty="0"/>
              <a:t>Depreciaciones fiscales</a:t>
            </a:r>
          </a:p>
          <a:p>
            <a:endParaRPr lang="es-MX" sz="1800" dirty="0"/>
          </a:p>
          <a:p>
            <a:r>
              <a:rPr lang="es-MX" sz="1800" dirty="0"/>
              <a:t>Cuentas de capital, para efectos fiscales</a:t>
            </a:r>
          </a:p>
        </p:txBody>
      </p:sp>
      <p:sp>
        <p:nvSpPr>
          <p:cNvPr id="2" name="Título 1">
            <a:extLst>
              <a:ext uri="{FF2B5EF4-FFF2-40B4-BE49-F238E27FC236}">
                <a16:creationId xmlns:a16="http://schemas.microsoft.com/office/drawing/2014/main" id="{F7C6CA88-5281-4239-8737-DA78B671CF02}"/>
              </a:ext>
            </a:extLst>
          </p:cNvPr>
          <p:cNvSpPr>
            <a:spLocks noGrp="1"/>
          </p:cNvSpPr>
          <p:nvPr>
            <p:ph type="title"/>
          </p:nvPr>
        </p:nvSpPr>
        <p:spPr>
          <a:xfrm>
            <a:off x="457200" y="180730"/>
            <a:ext cx="8229600" cy="857250"/>
          </a:xfrm>
        </p:spPr>
        <p:txBody>
          <a:bodyPr/>
          <a:lstStyle/>
          <a:p>
            <a:r>
              <a:rPr lang="es-MX" sz="3600" b="1" dirty="0"/>
              <a:t>Principales registros contables</a:t>
            </a:r>
          </a:p>
        </p:txBody>
      </p:sp>
      <p:sp>
        <p:nvSpPr>
          <p:cNvPr id="5" name="Marcador de número de diapositiva 4">
            <a:extLst>
              <a:ext uri="{FF2B5EF4-FFF2-40B4-BE49-F238E27FC236}">
                <a16:creationId xmlns:a16="http://schemas.microsoft.com/office/drawing/2014/main" id="{9A3FA8F1-E029-435A-A693-C2F6DA3EAB3F}"/>
              </a:ext>
            </a:extLst>
          </p:cNvPr>
          <p:cNvSpPr>
            <a:spLocks noGrp="1"/>
          </p:cNvSpPr>
          <p:nvPr>
            <p:ph type="sldNum" sz="quarter" idx="11"/>
          </p:nvPr>
        </p:nvSpPr>
        <p:spPr/>
        <p:txBody>
          <a:bodyPr/>
          <a:lstStyle/>
          <a:p>
            <a:fld id="{E3DD57F4-BF6A-4134-B1DF-19FD5820C997}" type="slidenum">
              <a:rPr lang="es-MX" smtClean="0"/>
              <a:pPr/>
              <a:t>71</a:t>
            </a:fld>
            <a:endParaRPr lang="es-MX" dirty="0"/>
          </a:p>
        </p:txBody>
      </p:sp>
    </p:spTree>
    <p:extLst>
      <p:ext uri="{BB962C8B-B14F-4D97-AF65-F5344CB8AC3E}">
        <p14:creationId xmlns:p14="http://schemas.microsoft.com/office/powerpoint/2010/main" val="214305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24994B5-9386-4C78-9EAF-73276DB8EEA7}"/>
              </a:ext>
            </a:extLst>
          </p:cNvPr>
          <p:cNvSpPr>
            <a:spLocks noGrp="1"/>
          </p:cNvSpPr>
          <p:nvPr>
            <p:ph type="title"/>
          </p:nvPr>
        </p:nvSpPr>
        <p:spPr>
          <a:xfrm>
            <a:off x="605790" y="1740925"/>
            <a:ext cx="8229600" cy="857250"/>
          </a:xfrm>
        </p:spPr>
        <p:txBody>
          <a:bodyPr>
            <a:noAutofit/>
          </a:bodyPr>
          <a:lstStyle/>
          <a:p>
            <a:r>
              <a:rPr lang="es-MX" sz="3600" b="1" dirty="0">
                <a:solidFill>
                  <a:schemeClr val="accent1"/>
                </a:solidFill>
                <a:latin typeface="+mj-lt"/>
              </a:rPr>
              <a:t>VI. OBLIGACIONES EN MATERIA DE LAVADO DE DINERO</a:t>
            </a:r>
            <a:endParaRPr lang="es-MX" sz="3600" dirty="0">
              <a:solidFill>
                <a:schemeClr val="accent1"/>
              </a:solidFill>
              <a:latin typeface="+mj-lt"/>
            </a:endParaRPr>
          </a:p>
        </p:txBody>
      </p:sp>
      <p:sp>
        <p:nvSpPr>
          <p:cNvPr id="3" name="Marcador de número de diapositiva 2">
            <a:extLst>
              <a:ext uri="{FF2B5EF4-FFF2-40B4-BE49-F238E27FC236}">
                <a16:creationId xmlns:a16="http://schemas.microsoft.com/office/drawing/2014/main" id="{EDA974C7-B192-4230-BC0A-F41D10CC85A8}"/>
              </a:ext>
            </a:extLst>
          </p:cNvPr>
          <p:cNvSpPr>
            <a:spLocks noGrp="1"/>
          </p:cNvSpPr>
          <p:nvPr>
            <p:ph type="sldNum" sz="quarter" idx="11"/>
          </p:nvPr>
        </p:nvSpPr>
        <p:spPr/>
        <p:txBody>
          <a:bodyPr/>
          <a:lstStyle/>
          <a:p>
            <a:fld id="{E3DD57F4-BF6A-4134-B1DF-19FD5820C997}" type="slidenum">
              <a:rPr lang="es-MX" smtClean="0"/>
              <a:pPr/>
              <a:t>72</a:t>
            </a:fld>
            <a:endParaRPr lang="es-MX" dirty="0"/>
          </a:p>
        </p:txBody>
      </p:sp>
    </p:spTree>
    <p:extLst>
      <p:ext uri="{BB962C8B-B14F-4D97-AF65-F5344CB8AC3E}">
        <p14:creationId xmlns:p14="http://schemas.microsoft.com/office/powerpoint/2010/main" val="4148607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E6D286-FAE0-4222-A6B0-254BC5CF7680}"/>
              </a:ext>
            </a:extLst>
          </p:cNvPr>
          <p:cNvSpPr>
            <a:spLocks noGrp="1"/>
          </p:cNvSpPr>
          <p:nvPr>
            <p:ph sz="quarter" idx="10"/>
          </p:nvPr>
        </p:nvSpPr>
        <p:spPr>
          <a:xfrm>
            <a:off x="311972" y="1204856"/>
            <a:ext cx="8374828" cy="3377902"/>
          </a:xfrm>
        </p:spPr>
        <p:txBody>
          <a:bodyPr/>
          <a:lstStyle/>
          <a:p>
            <a:r>
              <a:rPr lang="es-MX" sz="2000" dirty="0"/>
              <a:t>Trimestralmente, dentro de los 10 días hábiles siguientes:</a:t>
            </a:r>
          </a:p>
          <a:p>
            <a:pPr marL="642938" lvl="1" indent="-342900">
              <a:buFont typeface="+mj-lt"/>
              <a:buAutoNum type="alphaLcParenR"/>
            </a:pPr>
            <a:r>
              <a:rPr lang="es-MX" sz="2000" dirty="0"/>
              <a:t>SIPRES (Sistema de Registro de Prestadores Financieros)</a:t>
            </a:r>
          </a:p>
          <a:p>
            <a:pPr marL="642938" lvl="1" indent="-342900">
              <a:buFont typeface="+mj-lt"/>
              <a:buAutoNum type="alphaLcParenR"/>
            </a:pPr>
            <a:r>
              <a:rPr lang="es-MX" sz="2000" dirty="0"/>
              <a:t>REUNE (Registro de Información de Unidades Especializadas)</a:t>
            </a:r>
          </a:p>
          <a:p>
            <a:pPr marL="642938" lvl="1" indent="-342900">
              <a:buFont typeface="+mj-lt"/>
              <a:buAutoNum type="alphaLcParenR"/>
            </a:pPr>
            <a:r>
              <a:rPr lang="es-MX" sz="2000" dirty="0"/>
              <a:t>SIC´S (Sistema de Información Crediticia)</a:t>
            </a:r>
          </a:p>
          <a:p>
            <a:pPr marL="642938" lvl="1" indent="-342900">
              <a:buFont typeface="+mj-lt"/>
              <a:buAutoNum type="alphaLcParenR"/>
            </a:pPr>
            <a:r>
              <a:rPr lang="es-MX" sz="2000" dirty="0"/>
              <a:t>RECA (Registro de Contratos de Adhesión)</a:t>
            </a:r>
          </a:p>
          <a:p>
            <a:pPr marL="642938" lvl="1" indent="-342900">
              <a:buFont typeface="+mj-lt"/>
              <a:buAutoNum type="alphaLcParenR"/>
            </a:pPr>
            <a:r>
              <a:rPr lang="es-MX" sz="2000" dirty="0"/>
              <a:t>RECO (Registro de Comisiones)</a:t>
            </a:r>
          </a:p>
          <a:p>
            <a:pPr marL="642938" lvl="1" indent="-342900">
              <a:buFont typeface="+mj-lt"/>
              <a:buAutoNum type="alphaLcParenR"/>
            </a:pPr>
            <a:endParaRPr lang="es-MX" sz="2000" dirty="0"/>
          </a:p>
          <a:p>
            <a:r>
              <a:rPr lang="es-MX" sz="2000" dirty="0"/>
              <a:t>Dentro de los 30 días siguientes:</a:t>
            </a:r>
          </a:p>
          <a:p>
            <a:pPr marL="685800" lvl="1" indent="-342900">
              <a:buFont typeface="+mj-lt"/>
              <a:buAutoNum type="alphaLcParenR"/>
            </a:pPr>
            <a:r>
              <a:rPr lang="es-MX" sz="2000" dirty="0"/>
              <a:t>Buro de instituciones financieras</a:t>
            </a:r>
          </a:p>
        </p:txBody>
      </p:sp>
      <p:sp>
        <p:nvSpPr>
          <p:cNvPr id="2" name="Título 1">
            <a:extLst>
              <a:ext uri="{FF2B5EF4-FFF2-40B4-BE49-F238E27FC236}">
                <a16:creationId xmlns:a16="http://schemas.microsoft.com/office/drawing/2014/main" id="{B99CE922-6CC4-44B4-A7C1-2A8797D07BB6}"/>
              </a:ext>
            </a:extLst>
          </p:cNvPr>
          <p:cNvSpPr>
            <a:spLocks noGrp="1"/>
          </p:cNvSpPr>
          <p:nvPr>
            <p:ph type="title"/>
          </p:nvPr>
        </p:nvSpPr>
        <p:spPr>
          <a:xfrm>
            <a:off x="457200" y="311604"/>
            <a:ext cx="8229600" cy="595501"/>
          </a:xfrm>
        </p:spPr>
        <p:txBody>
          <a:bodyPr>
            <a:normAutofit fontScale="90000"/>
          </a:bodyPr>
          <a:lstStyle/>
          <a:p>
            <a:r>
              <a:rPr lang="es-MX" sz="3600" b="1" dirty="0"/>
              <a:t>Información a la CONDUSEF</a:t>
            </a:r>
          </a:p>
        </p:txBody>
      </p:sp>
      <p:sp>
        <p:nvSpPr>
          <p:cNvPr id="5" name="Marcador de número de diapositiva 4">
            <a:extLst>
              <a:ext uri="{FF2B5EF4-FFF2-40B4-BE49-F238E27FC236}">
                <a16:creationId xmlns:a16="http://schemas.microsoft.com/office/drawing/2014/main" id="{0B6A73F8-9A86-4214-A0A9-B24B53D6CB1F}"/>
              </a:ext>
            </a:extLst>
          </p:cNvPr>
          <p:cNvSpPr>
            <a:spLocks noGrp="1"/>
          </p:cNvSpPr>
          <p:nvPr>
            <p:ph type="sldNum" sz="quarter" idx="11"/>
          </p:nvPr>
        </p:nvSpPr>
        <p:spPr/>
        <p:txBody>
          <a:bodyPr/>
          <a:lstStyle/>
          <a:p>
            <a:fld id="{E3DD57F4-BF6A-4134-B1DF-19FD5820C997}" type="slidenum">
              <a:rPr lang="es-MX" smtClean="0"/>
              <a:pPr/>
              <a:t>73</a:t>
            </a:fld>
            <a:endParaRPr lang="es-MX" dirty="0"/>
          </a:p>
        </p:txBody>
      </p:sp>
    </p:spTree>
    <p:extLst>
      <p:ext uri="{BB962C8B-B14F-4D97-AF65-F5344CB8AC3E}">
        <p14:creationId xmlns:p14="http://schemas.microsoft.com/office/powerpoint/2010/main" val="2010936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48CB178-4388-4D25-AA3B-D60B79357F1A}"/>
              </a:ext>
            </a:extLst>
          </p:cNvPr>
          <p:cNvSpPr>
            <a:spLocks noGrp="1"/>
          </p:cNvSpPr>
          <p:nvPr>
            <p:ph sz="quarter" idx="10"/>
          </p:nvPr>
        </p:nvSpPr>
        <p:spPr>
          <a:xfrm>
            <a:off x="682625" y="817581"/>
            <a:ext cx="7767638" cy="4034118"/>
          </a:xfrm>
        </p:spPr>
        <p:txBody>
          <a:bodyPr>
            <a:normAutofit/>
          </a:bodyPr>
          <a:lstStyle/>
          <a:p>
            <a:r>
              <a:rPr lang="es-MX" sz="1800" dirty="0"/>
              <a:t>Operaciones inusuales</a:t>
            </a:r>
          </a:p>
          <a:p>
            <a:pPr marL="685800" lvl="1" indent="-342900">
              <a:buFont typeface="+mj-lt"/>
              <a:buAutoNum type="alphaLcParenR"/>
            </a:pPr>
            <a:r>
              <a:rPr lang="es-MX" sz="1600" dirty="0"/>
              <a:t>60 días posteriores al momento de la alerta o aviso que dio origen al reporte</a:t>
            </a:r>
          </a:p>
          <a:p>
            <a:pPr marL="685800" lvl="1" indent="-342900">
              <a:buFont typeface="+mj-lt"/>
              <a:buAutoNum type="alphaLcParenR"/>
            </a:pPr>
            <a:r>
              <a:rPr lang="es-MX" sz="1600" dirty="0"/>
              <a:t>24 horas cuando hay personas bloqueadas</a:t>
            </a:r>
          </a:p>
          <a:p>
            <a:pPr marL="342900" lvl="1" indent="0">
              <a:buNone/>
            </a:pPr>
            <a:endParaRPr lang="es-MX" sz="1600" dirty="0"/>
          </a:p>
          <a:p>
            <a:r>
              <a:rPr lang="es-MX" sz="1800" dirty="0"/>
              <a:t>Operaciones internas preocupantes</a:t>
            </a:r>
          </a:p>
          <a:p>
            <a:pPr marL="685800" lvl="1" indent="-342900">
              <a:buFont typeface="+mj-lt"/>
              <a:buAutoNum type="alphaLcParenR"/>
            </a:pPr>
            <a:r>
              <a:rPr lang="es-MX" sz="1600" dirty="0"/>
              <a:t>60 días posteriores al momento de la alerta o aviso que dio origen al reporte</a:t>
            </a:r>
          </a:p>
          <a:p>
            <a:pPr marL="0" indent="0">
              <a:buNone/>
            </a:pPr>
            <a:endParaRPr lang="es-MX" sz="1800" dirty="0"/>
          </a:p>
          <a:p>
            <a:r>
              <a:rPr lang="es-MX" sz="1800" dirty="0"/>
              <a:t>Operaciones relevantes: 10 días hábiles siguientes</a:t>
            </a:r>
          </a:p>
          <a:p>
            <a:endParaRPr lang="es-MX" sz="1800" dirty="0"/>
          </a:p>
          <a:p>
            <a:r>
              <a:rPr lang="es-MX" sz="1800" dirty="0"/>
              <a:t>Persona que tiene el control de la SOFOM: 10 días hábiles</a:t>
            </a:r>
          </a:p>
          <a:p>
            <a:endParaRPr lang="es-MX" sz="1800" dirty="0"/>
          </a:p>
          <a:p>
            <a:r>
              <a:rPr lang="es-MX" sz="1800" dirty="0"/>
              <a:t>Cambio de tenencia accionaria, más del 2%: 3 días hábiles</a:t>
            </a:r>
          </a:p>
        </p:txBody>
      </p:sp>
      <p:sp>
        <p:nvSpPr>
          <p:cNvPr id="2" name="Título 1">
            <a:extLst>
              <a:ext uri="{FF2B5EF4-FFF2-40B4-BE49-F238E27FC236}">
                <a16:creationId xmlns:a16="http://schemas.microsoft.com/office/drawing/2014/main" id="{A49DDBA2-DBFB-40A4-B674-D869EC5B16AE}"/>
              </a:ext>
            </a:extLst>
          </p:cNvPr>
          <p:cNvSpPr>
            <a:spLocks noGrp="1"/>
          </p:cNvSpPr>
          <p:nvPr>
            <p:ph type="title"/>
          </p:nvPr>
        </p:nvSpPr>
        <p:spPr>
          <a:xfrm>
            <a:off x="457200" y="157534"/>
            <a:ext cx="8229600" cy="660047"/>
          </a:xfrm>
        </p:spPr>
        <p:txBody>
          <a:bodyPr/>
          <a:lstStyle/>
          <a:p>
            <a:r>
              <a:rPr lang="es-MX" sz="3600" b="1" dirty="0"/>
              <a:t>Información a la CNBV</a:t>
            </a:r>
          </a:p>
        </p:txBody>
      </p:sp>
      <p:sp>
        <p:nvSpPr>
          <p:cNvPr id="5" name="Marcador de número de diapositiva 4">
            <a:extLst>
              <a:ext uri="{FF2B5EF4-FFF2-40B4-BE49-F238E27FC236}">
                <a16:creationId xmlns:a16="http://schemas.microsoft.com/office/drawing/2014/main" id="{B73252CC-C744-4958-A87D-46E8EF8BF3F5}"/>
              </a:ext>
            </a:extLst>
          </p:cNvPr>
          <p:cNvSpPr>
            <a:spLocks noGrp="1"/>
          </p:cNvSpPr>
          <p:nvPr>
            <p:ph type="sldNum" sz="quarter" idx="11"/>
          </p:nvPr>
        </p:nvSpPr>
        <p:spPr/>
        <p:txBody>
          <a:bodyPr/>
          <a:lstStyle/>
          <a:p>
            <a:fld id="{E3DD57F4-BF6A-4134-B1DF-19FD5820C997}" type="slidenum">
              <a:rPr lang="es-MX" smtClean="0"/>
              <a:pPr/>
              <a:t>74</a:t>
            </a:fld>
            <a:endParaRPr lang="es-MX" dirty="0"/>
          </a:p>
        </p:txBody>
      </p:sp>
    </p:spTree>
    <p:extLst>
      <p:ext uri="{BB962C8B-B14F-4D97-AF65-F5344CB8AC3E}">
        <p14:creationId xmlns:p14="http://schemas.microsoft.com/office/powerpoint/2010/main" val="173951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14E253D-83AF-41F5-865F-2C707D6AA49B}"/>
              </a:ext>
            </a:extLst>
          </p:cNvPr>
          <p:cNvSpPr>
            <a:spLocks noGrp="1"/>
          </p:cNvSpPr>
          <p:nvPr>
            <p:ph sz="quarter" idx="10"/>
          </p:nvPr>
        </p:nvSpPr>
        <p:spPr>
          <a:xfrm>
            <a:off x="682625" y="1057409"/>
            <a:ext cx="7767638" cy="3926540"/>
          </a:xfrm>
        </p:spPr>
        <p:txBody>
          <a:bodyPr/>
          <a:lstStyle/>
          <a:p>
            <a:pPr algn="just"/>
            <a:r>
              <a:rPr lang="es-MX" sz="1800" dirty="0"/>
              <a:t>A través del aplicativo informático denominado SITI (Sistema Interinstitucional de Transferencia de Información)</a:t>
            </a:r>
          </a:p>
          <a:p>
            <a:pPr algn="just"/>
            <a:endParaRPr lang="es-MX" sz="1800" dirty="0"/>
          </a:p>
          <a:p>
            <a:pPr algn="just"/>
            <a:r>
              <a:rPr lang="es-MX" sz="1800" dirty="0">
                <a:effectLst/>
              </a:rPr>
              <a:t>Las SOFOMES ENR </a:t>
            </a:r>
            <a:r>
              <a:rPr lang="es-MX" sz="1800" b="1" dirty="0">
                <a:effectLst/>
              </a:rPr>
              <a:t>deberán </a:t>
            </a:r>
            <a:r>
              <a:rPr lang="es-MX" sz="1800" dirty="0">
                <a:effectLst/>
              </a:rPr>
              <a:t>gestionar ante la CNBV su cuenta única SITI.</a:t>
            </a:r>
          </a:p>
          <a:p>
            <a:pPr algn="just"/>
            <a:endParaRPr lang="es-MX" sz="1800" dirty="0"/>
          </a:p>
          <a:p>
            <a:pPr algn="just"/>
            <a:r>
              <a:rPr lang="es-MX" sz="1800" dirty="0">
                <a:effectLst/>
              </a:rPr>
              <a:t>Con dicha cuenta podrá tener acceso al Portal del Sistema Interinstitucional de Transferencia de Información(SITI)y dar cumplimiento de una manera fácil y eficiente a sus obligaciones en materia de Prevención de Lavado de Dinero y Financiamiento al Terrorismo (PLD/FT).</a:t>
            </a:r>
          </a:p>
          <a:p>
            <a:pPr algn="just"/>
            <a:endParaRPr lang="es-MX" sz="1800" dirty="0"/>
          </a:p>
          <a:p>
            <a:pPr algn="just"/>
            <a:r>
              <a:rPr lang="es-MX" sz="1800" dirty="0"/>
              <a:t>Cuidar las multas previstas en el artículo 88 y 89 LGOAAC</a:t>
            </a:r>
          </a:p>
        </p:txBody>
      </p:sp>
      <p:sp>
        <p:nvSpPr>
          <p:cNvPr id="2" name="Título 1">
            <a:extLst>
              <a:ext uri="{FF2B5EF4-FFF2-40B4-BE49-F238E27FC236}">
                <a16:creationId xmlns:a16="http://schemas.microsoft.com/office/drawing/2014/main" id="{59C29DF3-C405-4A1C-BE7D-9C900459F609}"/>
              </a:ext>
            </a:extLst>
          </p:cNvPr>
          <p:cNvSpPr>
            <a:spLocks noGrp="1"/>
          </p:cNvSpPr>
          <p:nvPr>
            <p:ph type="title"/>
          </p:nvPr>
        </p:nvSpPr>
        <p:spPr>
          <a:xfrm>
            <a:off x="451644" y="391386"/>
            <a:ext cx="8229600" cy="606259"/>
          </a:xfrm>
        </p:spPr>
        <p:txBody>
          <a:bodyPr/>
          <a:lstStyle/>
          <a:p>
            <a:r>
              <a:rPr lang="es-MX" sz="3600" b="1" dirty="0"/>
              <a:t>Información a la CNVB</a:t>
            </a:r>
          </a:p>
        </p:txBody>
      </p:sp>
      <p:sp>
        <p:nvSpPr>
          <p:cNvPr id="5" name="Marcador de número de diapositiva 4">
            <a:extLst>
              <a:ext uri="{FF2B5EF4-FFF2-40B4-BE49-F238E27FC236}">
                <a16:creationId xmlns:a16="http://schemas.microsoft.com/office/drawing/2014/main" id="{F2EB4EC7-2B0C-428F-BD3D-FDD19B693C56}"/>
              </a:ext>
            </a:extLst>
          </p:cNvPr>
          <p:cNvSpPr>
            <a:spLocks noGrp="1"/>
          </p:cNvSpPr>
          <p:nvPr>
            <p:ph type="sldNum" sz="quarter" idx="11"/>
          </p:nvPr>
        </p:nvSpPr>
        <p:spPr/>
        <p:txBody>
          <a:bodyPr/>
          <a:lstStyle/>
          <a:p>
            <a:fld id="{E3DD57F4-BF6A-4134-B1DF-19FD5820C997}" type="slidenum">
              <a:rPr lang="es-MX" smtClean="0"/>
              <a:pPr/>
              <a:t>75</a:t>
            </a:fld>
            <a:endParaRPr lang="es-MX" dirty="0"/>
          </a:p>
        </p:txBody>
      </p:sp>
    </p:spTree>
    <p:extLst>
      <p:ext uri="{BB962C8B-B14F-4D97-AF65-F5344CB8AC3E}">
        <p14:creationId xmlns:p14="http://schemas.microsoft.com/office/powerpoint/2010/main" val="22070588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FAB0F776-AF6B-474A-A1C8-2FCD2B249D0E}"/>
              </a:ext>
            </a:extLst>
          </p:cNvPr>
          <p:cNvPicPr>
            <a:picLocks noGrp="1" noChangeAspect="1"/>
          </p:cNvPicPr>
          <p:nvPr>
            <p:ph type="pic" sz="quarter" idx="10"/>
          </p:nvPr>
        </p:nvPicPr>
        <p:blipFill rotWithShape="1">
          <a:blip r:embed="rId2"/>
          <a:srcRect l="19138" t="51788" r="20264" b="26795"/>
          <a:stretch/>
        </p:blipFill>
        <p:spPr>
          <a:xfrm>
            <a:off x="996830" y="376237"/>
            <a:ext cx="7150340" cy="2804387"/>
          </a:xfrm>
        </p:spPr>
      </p:pic>
      <p:sp>
        <p:nvSpPr>
          <p:cNvPr id="6" name="CuadroTexto 5">
            <a:extLst>
              <a:ext uri="{FF2B5EF4-FFF2-40B4-BE49-F238E27FC236}">
                <a16:creationId xmlns:a16="http://schemas.microsoft.com/office/drawing/2014/main" id="{CBA7DDC6-C2CA-4C82-80EF-1AB6ABDE1055}"/>
              </a:ext>
            </a:extLst>
          </p:cNvPr>
          <p:cNvSpPr txBox="1"/>
          <p:nvPr/>
        </p:nvSpPr>
        <p:spPr>
          <a:xfrm>
            <a:off x="688490" y="3180624"/>
            <a:ext cx="7767020" cy="954107"/>
          </a:xfrm>
          <a:prstGeom prst="rect">
            <a:avLst/>
          </a:prstGeom>
          <a:noFill/>
        </p:spPr>
        <p:txBody>
          <a:bodyPr wrap="square" rtlCol="0">
            <a:spAutoFit/>
          </a:bodyPr>
          <a:lstStyle/>
          <a:p>
            <a:pPr algn="just"/>
            <a:r>
              <a:rPr lang="es-MX" sz="1400" dirty="0"/>
              <a:t>Ingresar al Portal SITI https://websitipld.cnbv.gob.mxy en la sección correspondiente a “Solicitud de cuenta única  SITI” inicie el  proceso  de  verificación. Deberá tener los datos siguientes:</a:t>
            </a:r>
          </a:p>
          <a:p>
            <a:pPr algn="just"/>
            <a:r>
              <a:rPr lang="es-MX" sz="1400" dirty="0"/>
              <a:t>1.El RFC de la Entidad y</a:t>
            </a:r>
          </a:p>
          <a:p>
            <a:pPr algn="just"/>
            <a:r>
              <a:rPr lang="es-MX" sz="1400" dirty="0"/>
              <a:t>2.La clave CASFIM(es el número de entidad asignado por CONDUSEF).</a:t>
            </a:r>
          </a:p>
        </p:txBody>
      </p:sp>
      <p:sp>
        <p:nvSpPr>
          <p:cNvPr id="2" name="Marcador de número de diapositiva 1">
            <a:extLst>
              <a:ext uri="{FF2B5EF4-FFF2-40B4-BE49-F238E27FC236}">
                <a16:creationId xmlns:a16="http://schemas.microsoft.com/office/drawing/2014/main" id="{BED425EF-365C-47F0-B94D-4B9CDFC99EA2}"/>
              </a:ext>
            </a:extLst>
          </p:cNvPr>
          <p:cNvSpPr>
            <a:spLocks noGrp="1"/>
          </p:cNvSpPr>
          <p:nvPr>
            <p:ph type="sldNum" sz="quarter" idx="11"/>
          </p:nvPr>
        </p:nvSpPr>
        <p:spPr/>
        <p:txBody>
          <a:bodyPr/>
          <a:lstStyle/>
          <a:p>
            <a:fld id="{E3DD57F4-BF6A-4134-B1DF-19FD5820C997}" type="slidenum">
              <a:rPr lang="es-MX" smtClean="0"/>
              <a:pPr/>
              <a:t>76</a:t>
            </a:fld>
            <a:endParaRPr lang="es-MX" dirty="0"/>
          </a:p>
        </p:txBody>
      </p:sp>
    </p:spTree>
    <p:extLst>
      <p:ext uri="{BB962C8B-B14F-4D97-AF65-F5344CB8AC3E}">
        <p14:creationId xmlns:p14="http://schemas.microsoft.com/office/powerpoint/2010/main" val="27276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7A24A-3AF2-4931-A380-FCA8D96504FD}"/>
              </a:ext>
            </a:extLst>
          </p:cNvPr>
          <p:cNvSpPr>
            <a:spLocks noGrp="1"/>
          </p:cNvSpPr>
          <p:nvPr>
            <p:ph type="title" idx="4294967295"/>
          </p:nvPr>
        </p:nvSpPr>
        <p:spPr>
          <a:xfrm>
            <a:off x="548640" y="311972"/>
            <a:ext cx="7508838" cy="623943"/>
          </a:xfrm>
        </p:spPr>
        <p:txBody>
          <a:bodyPr>
            <a:normAutofit/>
          </a:bodyPr>
          <a:lstStyle/>
          <a:p>
            <a:r>
              <a:rPr lang="es-MX" sz="2800" b="1" dirty="0">
                <a:latin typeface="+mj-lt"/>
              </a:rPr>
              <a:t>Complemento de datos y documentos a enviar</a:t>
            </a:r>
          </a:p>
        </p:txBody>
      </p:sp>
      <p:sp>
        <p:nvSpPr>
          <p:cNvPr id="3" name="Marcador de contenido 2">
            <a:extLst>
              <a:ext uri="{FF2B5EF4-FFF2-40B4-BE49-F238E27FC236}">
                <a16:creationId xmlns:a16="http://schemas.microsoft.com/office/drawing/2014/main" id="{39ED9917-EC87-4BBB-A44E-F5DAAC4F4441}"/>
              </a:ext>
            </a:extLst>
          </p:cNvPr>
          <p:cNvSpPr>
            <a:spLocks noGrp="1"/>
          </p:cNvSpPr>
          <p:nvPr>
            <p:ph idx="1"/>
          </p:nvPr>
        </p:nvSpPr>
        <p:spPr>
          <a:xfrm>
            <a:off x="623945" y="806824"/>
            <a:ext cx="7584140" cy="4130936"/>
          </a:xfrm>
        </p:spPr>
        <p:txBody>
          <a:bodyPr>
            <a:noAutofit/>
          </a:bodyPr>
          <a:lstStyle/>
          <a:p>
            <a:pPr algn="just"/>
            <a:r>
              <a:rPr lang="es-MX" sz="1800" dirty="0">
                <a:latin typeface="+mn-lt"/>
              </a:rPr>
              <a:t>Datos del responsable de la gestión (Oficial de cumplimiento)</a:t>
            </a:r>
          </a:p>
          <a:p>
            <a:pPr marL="685800" lvl="1" indent="-342900" algn="just">
              <a:buFont typeface="+mj-lt"/>
              <a:buAutoNum type="alphaLcPeriod"/>
            </a:pPr>
            <a:r>
              <a:rPr lang="es-MX" sz="1800" dirty="0">
                <a:effectLst/>
                <a:latin typeface="+mn-lt"/>
              </a:rPr>
              <a:t>Nombre completo</a:t>
            </a:r>
          </a:p>
          <a:p>
            <a:pPr marL="685800" lvl="1" indent="-342900" algn="just">
              <a:buFont typeface="+mj-lt"/>
              <a:buAutoNum type="alphaLcPeriod"/>
            </a:pPr>
            <a:r>
              <a:rPr lang="es-MX" sz="1800" dirty="0">
                <a:effectLst/>
                <a:latin typeface="+mn-lt"/>
              </a:rPr>
              <a:t>RFC y CURP</a:t>
            </a:r>
          </a:p>
          <a:p>
            <a:pPr marL="685800" lvl="1" indent="-342900" algn="just">
              <a:buFont typeface="+mj-lt"/>
              <a:buAutoNum type="alphaLcPeriod"/>
            </a:pPr>
            <a:r>
              <a:rPr lang="es-MX" sz="1800" dirty="0">
                <a:effectLst/>
                <a:latin typeface="+mn-lt"/>
              </a:rPr>
              <a:t>Teléfono y Correo electrónico.</a:t>
            </a:r>
            <a:endParaRPr lang="es-MX" sz="1800" dirty="0">
              <a:latin typeface="+mn-lt"/>
            </a:endParaRPr>
          </a:p>
          <a:p>
            <a:pPr algn="just"/>
            <a:r>
              <a:rPr lang="es-MX" sz="1800" dirty="0">
                <a:latin typeface="+mn-lt"/>
              </a:rPr>
              <a:t>D</a:t>
            </a:r>
            <a:r>
              <a:rPr lang="es-MX" sz="1800" dirty="0">
                <a:effectLst/>
                <a:latin typeface="+mn-lt"/>
              </a:rPr>
              <a:t>eberá contestar un cuestionario proporcionando diversa información sobre su Entidad.</a:t>
            </a:r>
          </a:p>
          <a:p>
            <a:pPr algn="just"/>
            <a:r>
              <a:rPr lang="es-MX" sz="1800" dirty="0">
                <a:latin typeface="+mn-lt"/>
              </a:rPr>
              <a:t>D</a:t>
            </a:r>
            <a:r>
              <a:rPr lang="es-MX" sz="1800" dirty="0">
                <a:effectLst/>
                <a:latin typeface="+mn-lt"/>
              </a:rPr>
              <a:t>eberá adjuntar para su envío electrónico, los siguientes documentos digitalizados:</a:t>
            </a:r>
          </a:p>
          <a:p>
            <a:pPr marL="685800" lvl="1" indent="-342900" algn="just">
              <a:buFont typeface="+mj-lt"/>
              <a:buAutoNum type="alphaLcPeriod"/>
            </a:pPr>
            <a:r>
              <a:rPr lang="es-MX" sz="1800" dirty="0">
                <a:effectLst/>
                <a:latin typeface="+mn-lt"/>
              </a:rPr>
              <a:t>Escritura constitutiva de la Entidad.</a:t>
            </a:r>
          </a:p>
          <a:p>
            <a:pPr marL="685800" lvl="1" indent="-342900" algn="just">
              <a:buFont typeface="+mj-lt"/>
              <a:buAutoNum type="alphaLcPeriod"/>
            </a:pPr>
            <a:r>
              <a:rPr lang="es-MX" sz="1800" dirty="0">
                <a:effectLst/>
                <a:latin typeface="+mn-lt"/>
              </a:rPr>
              <a:t>Escrito mediante el cual se designa al oficial de cumplimiento.</a:t>
            </a:r>
          </a:p>
          <a:p>
            <a:pPr marL="685800" lvl="1" indent="-342900" algn="just">
              <a:buFont typeface="+mj-lt"/>
              <a:buAutoNum type="alphaLcPeriod"/>
            </a:pPr>
            <a:r>
              <a:rPr lang="es-MX" sz="1800" dirty="0">
                <a:effectLst/>
                <a:latin typeface="+mn-lt"/>
              </a:rPr>
              <a:t>Identificación oficial del oficial de cumplimiento</a:t>
            </a:r>
            <a:endParaRPr lang="es-MX" sz="1800" dirty="0">
              <a:latin typeface="+mn-lt"/>
            </a:endParaRPr>
          </a:p>
          <a:p>
            <a:pPr algn="just"/>
            <a:r>
              <a:rPr lang="es-MX" sz="1800" dirty="0">
                <a:latin typeface="+mn-lt"/>
              </a:rPr>
              <a:t>Comprobante de domicilio de la entidad</a:t>
            </a:r>
            <a:endParaRPr lang="es-MX" sz="1800" dirty="0">
              <a:effectLst/>
              <a:latin typeface="+mn-lt"/>
            </a:endParaRPr>
          </a:p>
        </p:txBody>
      </p:sp>
      <p:sp>
        <p:nvSpPr>
          <p:cNvPr id="5" name="Marcador de número de diapositiva 4">
            <a:extLst>
              <a:ext uri="{FF2B5EF4-FFF2-40B4-BE49-F238E27FC236}">
                <a16:creationId xmlns:a16="http://schemas.microsoft.com/office/drawing/2014/main" id="{DFEA982E-6F22-4044-A662-CEE53D1535E4}"/>
              </a:ext>
            </a:extLst>
          </p:cNvPr>
          <p:cNvSpPr>
            <a:spLocks noGrp="1"/>
          </p:cNvSpPr>
          <p:nvPr>
            <p:ph type="sldNum" sz="quarter" idx="10"/>
          </p:nvPr>
        </p:nvSpPr>
        <p:spPr/>
        <p:txBody>
          <a:bodyPr/>
          <a:lstStyle/>
          <a:p>
            <a:fld id="{E3DD57F4-BF6A-4134-B1DF-19FD5820C997}" type="slidenum">
              <a:rPr lang="es-MX" smtClean="0"/>
              <a:pPr/>
              <a:t>77</a:t>
            </a:fld>
            <a:endParaRPr lang="es-MX" dirty="0"/>
          </a:p>
        </p:txBody>
      </p:sp>
    </p:spTree>
    <p:extLst>
      <p:ext uri="{BB962C8B-B14F-4D97-AF65-F5344CB8AC3E}">
        <p14:creationId xmlns:p14="http://schemas.microsoft.com/office/powerpoint/2010/main" val="11337263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FD5964-13F9-4D8C-BD8B-D53AEA9D6BBB}"/>
              </a:ext>
            </a:extLst>
          </p:cNvPr>
          <p:cNvSpPr>
            <a:spLocks noGrp="1"/>
          </p:cNvSpPr>
          <p:nvPr>
            <p:ph sz="quarter" idx="10"/>
          </p:nvPr>
        </p:nvSpPr>
        <p:spPr>
          <a:xfrm>
            <a:off x="768686" y="1255400"/>
            <a:ext cx="7767638" cy="3316600"/>
          </a:xfrm>
        </p:spPr>
        <p:txBody>
          <a:bodyPr/>
          <a:lstStyle/>
          <a:p>
            <a:r>
              <a:rPr lang="es-MX" sz="2000" dirty="0">
                <a:effectLst/>
              </a:rPr>
              <a:t>Una vez transmitida la información y documentación a la CNBV, el portal generará un folio de trámite (ej. “FTSNR00000AAA“), el cual servirá para poder continuar con la gestión de la cuenta.</a:t>
            </a:r>
          </a:p>
          <a:p>
            <a:endParaRPr lang="es-MX" sz="2000" dirty="0"/>
          </a:p>
          <a:p>
            <a:r>
              <a:rPr lang="es-MX" sz="2000" dirty="0"/>
              <a:t>L</a:t>
            </a:r>
            <a:r>
              <a:rPr lang="es-MX" sz="2000" dirty="0">
                <a:effectLst/>
              </a:rPr>
              <a:t>a CNBV realizará la verificación de la información y documentación enviada.</a:t>
            </a:r>
          </a:p>
          <a:p>
            <a:endParaRPr lang="es-MX" sz="2000" dirty="0"/>
          </a:p>
          <a:p>
            <a:r>
              <a:rPr lang="es-MX" sz="2000" dirty="0"/>
              <a:t>E</a:t>
            </a:r>
            <a:r>
              <a:rPr lang="es-MX" sz="2000" dirty="0">
                <a:effectLst/>
              </a:rPr>
              <a:t>n un periodo máximo de 5 días se reflejará en el Portal el estado de su trámite.</a:t>
            </a:r>
          </a:p>
        </p:txBody>
      </p:sp>
      <p:sp>
        <p:nvSpPr>
          <p:cNvPr id="2" name="Título 1">
            <a:extLst>
              <a:ext uri="{FF2B5EF4-FFF2-40B4-BE49-F238E27FC236}">
                <a16:creationId xmlns:a16="http://schemas.microsoft.com/office/drawing/2014/main" id="{9A7EB4DF-51C4-461E-B0A5-774870289FC1}"/>
              </a:ext>
            </a:extLst>
          </p:cNvPr>
          <p:cNvSpPr>
            <a:spLocks noGrp="1"/>
          </p:cNvSpPr>
          <p:nvPr>
            <p:ph type="title"/>
          </p:nvPr>
        </p:nvSpPr>
        <p:spPr>
          <a:xfrm>
            <a:off x="457200" y="444527"/>
            <a:ext cx="8229600" cy="660047"/>
          </a:xfrm>
        </p:spPr>
        <p:txBody>
          <a:bodyPr/>
          <a:lstStyle/>
          <a:p>
            <a:r>
              <a:rPr lang="es-MX" sz="3600" b="1" dirty="0"/>
              <a:t>Seguimiento a solicitud</a:t>
            </a:r>
          </a:p>
        </p:txBody>
      </p:sp>
      <p:sp>
        <p:nvSpPr>
          <p:cNvPr id="5" name="Marcador de número de diapositiva 4">
            <a:extLst>
              <a:ext uri="{FF2B5EF4-FFF2-40B4-BE49-F238E27FC236}">
                <a16:creationId xmlns:a16="http://schemas.microsoft.com/office/drawing/2014/main" id="{2C6F3BE5-28A6-41C5-8B4E-20A88138180A}"/>
              </a:ext>
            </a:extLst>
          </p:cNvPr>
          <p:cNvSpPr>
            <a:spLocks noGrp="1"/>
          </p:cNvSpPr>
          <p:nvPr>
            <p:ph type="sldNum" sz="quarter" idx="11"/>
          </p:nvPr>
        </p:nvSpPr>
        <p:spPr/>
        <p:txBody>
          <a:bodyPr/>
          <a:lstStyle/>
          <a:p>
            <a:fld id="{E3DD57F4-BF6A-4134-B1DF-19FD5820C997}" type="slidenum">
              <a:rPr lang="es-MX" smtClean="0"/>
              <a:pPr/>
              <a:t>78</a:t>
            </a:fld>
            <a:endParaRPr lang="es-MX" dirty="0"/>
          </a:p>
        </p:txBody>
      </p:sp>
    </p:spTree>
    <p:extLst>
      <p:ext uri="{BB962C8B-B14F-4D97-AF65-F5344CB8AC3E}">
        <p14:creationId xmlns:p14="http://schemas.microsoft.com/office/powerpoint/2010/main" val="2859545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01C05DC-186A-4886-AE05-B790D30005E5}"/>
              </a:ext>
            </a:extLst>
          </p:cNvPr>
          <p:cNvSpPr>
            <a:spLocks noGrp="1"/>
          </p:cNvSpPr>
          <p:nvPr>
            <p:ph sz="quarter" idx="10"/>
          </p:nvPr>
        </p:nvSpPr>
        <p:spPr>
          <a:xfrm>
            <a:off x="618080" y="947211"/>
            <a:ext cx="7767638" cy="4114934"/>
          </a:xfrm>
        </p:spPr>
        <p:txBody>
          <a:bodyPr/>
          <a:lstStyle/>
          <a:p>
            <a:pPr algn="just"/>
            <a:r>
              <a:rPr lang="es-MX" sz="1800" dirty="0">
                <a:effectLst/>
              </a:rPr>
              <a:t>Los documentos deberán ser digitalizados en formato PDF y ser perfectamente legibles.</a:t>
            </a:r>
          </a:p>
          <a:p>
            <a:pPr algn="just"/>
            <a:endParaRPr lang="es-MX" sz="1800" dirty="0">
              <a:effectLst/>
            </a:endParaRPr>
          </a:p>
          <a:p>
            <a:pPr algn="just"/>
            <a:r>
              <a:rPr lang="es-MX" sz="1800" dirty="0">
                <a:effectLst/>
              </a:rPr>
              <a:t>Configuraciones que pueden ser adecuada para este fin serían:</a:t>
            </a:r>
          </a:p>
          <a:p>
            <a:pPr marL="685800" lvl="1" indent="-342900" algn="just">
              <a:buFont typeface="+mj-lt"/>
              <a:buAutoNum type="alphaLcPeriod"/>
            </a:pPr>
            <a:r>
              <a:rPr lang="es-MX" sz="1800" dirty="0">
                <a:effectLst/>
              </a:rPr>
              <a:t>200 ppp (puntos por pulgada)/ blanco y negro.</a:t>
            </a:r>
          </a:p>
          <a:p>
            <a:pPr marL="685800" lvl="1" indent="-342900" algn="just">
              <a:buFont typeface="+mj-lt"/>
              <a:buAutoNum type="alphaLcPeriod"/>
            </a:pPr>
            <a:r>
              <a:rPr lang="es-MX" sz="1800" dirty="0">
                <a:effectLst/>
              </a:rPr>
              <a:t>150 ppp (puntos por pulgada)/ 16 o 256 tonos de gris.</a:t>
            </a:r>
          </a:p>
          <a:p>
            <a:pPr marL="685800" lvl="1" indent="-342900" algn="just">
              <a:buFont typeface="+mj-lt"/>
              <a:buAutoNum type="alphaLcPeriod"/>
            </a:pPr>
            <a:r>
              <a:rPr lang="es-MX" sz="1800" dirty="0">
                <a:effectLst/>
              </a:rPr>
              <a:t>Un tamaño adecuado no debería de sobrepasar 200 Kb (kilobytes) por cada página.</a:t>
            </a:r>
          </a:p>
          <a:p>
            <a:pPr marL="685800" lvl="1" indent="-342900" algn="just">
              <a:buFont typeface="+mj-lt"/>
              <a:buAutoNum type="alphaLcPeriod"/>
            </a:pPr>
            <a:r>
              <a:rPr lang="es-MX" sz="1800" dirty="0">
                <a:effectLst/>
              </a:rPr>
              <a:t>Se debe de digitalizar cada documento en un solo archivo, por lo que un documento de 10 páginas deberá medir 2,000 Kb como máximo.</a:t>
            </a:r>
          </a:p>
          <a:p>
            <a:pPr marL="685800" lvl="1" indent="-342900" algn="just">
              <a:buFont typeface="+mj-lt"/>
              <a:buAutoNum type="alphaLcPeriod"/>
            </a:pPr>
            <a:r>
              <a:rPr lang="es-MX" sz="1800" dirty="0">
                <a:effectLst/>
              </a:rPr>
              <a:t>Cualquier archivo digitalizado a color no será aceptado.</a:t>
            </a:r>
            <a:endParaRPr lang="es-MX" sz="1800" dirty="0"/>
          </a:p>
        </p:txBody>
      </p:sp>
      <p:sp>
        <p:nvSpPr>
          <p:cNvPr id="2" name="Título 1">
            <a:extLst>
              <a:ext uri="{FF2B5EF4-FFF2-40B4-BE49-F238E27FC236}">
                <a16:creationId xmlns:a16="http://schemas.microsoft.com/office/drawing/2014/main" id="{4E4E1184-018E-46D7-96FA-C97671882A4E}"/>
              </a:ext>
            </a:extLst>
          </p:cNvPr>
          <p:cNvSpPr>
            <a:spLocks noGrp="1"/>
          </p:cNvSpPr>
          <p:nvPr>
            <p:ph type="title"/>
          </p:nvPr>
        </p:nvSpPr>
        <p:spPr>
          <a:xfrm>
            <a:off x="457200" y="180730"/>
            <a:ext cx="8229600" cy="857250"/>
          </a:xfrm>
        </p:spPr>
        <p:txBody>
          <a:bodyPr/>
          <a:lstStyle/>
          <a:p>
            <a:r>
              <a:rPr lang="es-MX" sz="3600" b="1" dirty="0"/>
              <a:t>Requerimientos técnicos</a:t>
            </a:r>
          </a:p>
        </p:txBody>
      </p:sp>
      <p:sp>
        <p:nvSpPr>
          <p:cNvPr id="5" name="Marcador de número de diapositiva 4">
            <a:extLst>
              <a:ext uri="{FF2B5EF4-FFF2-40B4-BE49-F238E27FC236}">
                <a16:creationId xmlns:a16="http://schemas.microsoft.com/office/drawing/2014/main" id="{C2D39FE3-AE7B-4CCC-B6A6-57861C773EB4}"/>
              </a:ext>
            </a:extLst>
          </p:cNvPr>
          <p:cNvSpPr>
            <a:spLocks noGrp="1"/>
          </p:cNvSpPr>
          <p:nvPr>
            <p:ph type="sldNum" sz="quarter" idx="11"/>
          </p:nvPr>
        </p:nvSpPr>
        <p:spPr/>
        <p:txBody>
          <a:bodyPr/>
          <a:lstStyle/>
          <a:p>
            <a:fld id="{E3DD57F4-BF6A-4134-B1DF-19FD5820C997}" type="slidenum">
              <a:rPr lang="es-MX" smtClean="0"/>
              <a:pPr/>
              <a:t>79</a:t>
            </a:fld>
            <a:endParaRPr lang="es-MX" dirty="0"/>
          </a:p>
        </p:txBody>
      </p:sp>
    </p:spTree>
    <p:extLst>
      <p:ext uri="{BB962C8B-B14F-4D97-AF65-F5344CB8AC3E}">
        <p14:creationId xmlns:p14="http://schemas.microsoft.com/office/powerpoint/2010/main" val="209514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A919A-CB4D-412F-ACD2-07BF2508DB2C}"/>
              </a:ext>
            </a:extLst>
          </p:cNvPr>
          <p:cNvSpPr>
            <a:spLocks noGrp="1"/>
          </p:cNvSpPr>
          <p:nvPr>
            <p:ph type="title" idx="4294967295"/>
          </p:nvPr>
        </p:nvSpPr>
        <p:spPr>
          <a:xfrm>
            <a:off x="1485900" y="204395"/>
            <a:ext cx="6172200" cy="1036768"/>
          </a:xfrm>
        </p:spPr>
        <p:txBody>
          <a:bodyPr>
            <a:normAutofit/>
          </a:bodyPr>
          <a:lstStyle/>
          <a:p>
            <a:r>
              <a:rPr lang="es-MX" sz="2800" b="1" dirty="0">
                <a:latin typeface="+mn-lt"/>
              </a:rPr>
              <a:t>Reformas a las leyes</a:t>
            </a:r>
            <a:br>
              <a:rPr lang="es-MX" sz="2800" b="1" dirty="0">
                <a:latin typeface="+mn-lt"/>
              </a:rPr>
            </a:br>
            <a:r>
              <a:rPr lang="es-MX" sz="2800" b="1" dirty="0">
                <a:latin typeface="+mn-lt"/>
              </a:rPr>
              <a:t>mercantiles 2006 y 2014</a:t>
            </a:r>
          </a:p>
        </p:txBody>
      </p:sp>
      <p:sp>
        <p:nvSpPr>
          <p:cNvPr id="3" name="Marcador de contenido 2">
            <a:extLst>
              <a:ext uri="{FF2B5EF4-FFF2-40B4-BE49-F238E27FC236}">
                <a16:creationId xmlns:a16="http://schemas.microsoft.com/office/drawing/2014/main" id="{F30D04B5-C44C-473B-B781-D2E0554C014E}"/>
              </a:ext>
            </a:extLst>
          </p:cNvPr>
          <p:cNvSpPr>
            <a:spLocks noGrp="1"/>
          </p:cNvSpPr>
          <p:nvPr>
            <p:ph idx="1"/>
          </p:nvPr>
        </p:nvSpPr>
        <p:spPr>
          <a:xfrm>
            <a:off x="710005" y="1321173"/>
            <a:ext cx="7573383" cy="3180822"/>
          </a:xfrm>
        </p:spPr>
        <p:txBody>
          <a:bodyPr/>
          <a:lstStyle/>
          <a:p>
            <a:pPr algn="just"/>
            <a:r>
              <a:rPr lang="es-MX" sz="2000" dirty="0">
                <a:latin typeface="+mn-lt"/>
              </a:rPr>
              <a:t>El otorgamiento de crédito, así como la celebración de arrendamiento financiero o factoraje financiero podrán realizarse en forma habitual y profesional por cualquier persona sin necesidad de requerir autorización del Gobierno Federal para ello.</a:t>
            </a:r>
          </a:p>
          <a:p>
            <a:pPr algn="just"/>
            <a:r>
              <a:rPr lang="es-MX" sz="2000" dirty="0">
                <a:latin typeface="+mn-lt"/>
              </a:rPr>
              <a:t>Para todos los efectos legales, solamente se considerará como SOFOM a la sociedad anónima que cuente con un </a:t>
            </a:r>
            <a:r>
              <a:rPr lang="es-MX" sz="2000" b="1" dirty="0">
                <a:latin typeface="+mn-lt"/>
              </a:rPr>
              <a:t>registro </a:t>
            </a:r>
            <a:r>
              <a:rPr lang="es-MX" sz="2000" dirty="0">
                <a:latin typeface="+mn-lt"/>
              </a:rPr>
              <a:t>vigente ante la Comisión Nacional para la Protección y Defensa de los Usuarios de Servicios Financieros (CONDUSEF)*</a:t>
            </a:r>
          </a:p>
          <a:p>
            <a:pPr marL="0" indent="0" algn="just">
              <a:buNone/>
            </a:pPr>
            <a:r>
              <a:rPr lang="es-MX" sz="2000" dirty="0">
                <a:latin typeface="+mn-lt"/>
              </a:rPr>
              <a:t>* Artículo 87-B, primer y segundo párrafo vigentes, LGOAAC</a:t>
            </a:r>
          </a:p>
        </p:txBody>
      </p:sp>
      <p:sp>
        <p:nvSpPr>
          <p:cNvPr id="5" name="Marcador de número de diapositiva 4">
            <a:extLst>
              <a:ext uri="{FF2B5EF4-FFF2-40B4-BE49-F238E27FC236}">
                <a16:creationId xmlns:a16="http://schemas.microsoft.com/office/drawing/2014/main" id="{35A70EB3-E9F7-42D8-B059-6DA331DBB385}"/>
              </a:ext>
            </a:extLst>
          </p:cNvPr>
          <p:cNvSpPr>
            <a:spLocks noGrp="1"/>
          </p:cNvSpPr>
          <p:nvPr>
            <p:ph type="sldNum" sz="quarter" idx="10"/>
          </p:nvPr>
        </p:nvSpPr>
        <p:spPr/>
        <p:txBody>
          <a:bodyPr/>
          <a:lstStyle/>
          <a:p>
            <a:fld id="{E3DD57F4-BF6A-4134-B1DF-19FD5820C997}" type="slidenum">
              <a:rPr lang="es-MX" smtClean="0"/>
              <a:pPr/>
              <a:t>8</a:t>
            </a:fld>
            <a:endParaRPr lang="es-MX" dirty="0"/>
          </a:p>
        </p:txBody>
      </p:sp>
    </p:spTree>
    <p:extLst>
      <p:ext uri="{BB962C8B-B14F-4D97-AF65-F5344CB8AC3E}">
        <p14:creationId xmlns:p14="http://schemas.microsoft.com/office/powerpoint/2010/main" val="16937554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idx="4294967295"/>
          </p:nvPr>
        </p:nvSpPr>
        <p:spPr>
          <a:xfrm>
            <a:off x="1485900" y="150607"/>
            <a:ext cx="6172200" cy="1134188"/>
          </a:xfrm>
        </p:spPr>
        <p:txBody>
          <a:bodyPr>
            <a:normAutofit/>
          </a:bodyPr>
          <a:lstStyle/>
          <a:p>
            <a:r>
              <a:rPr lang="es-MX" sz="2800" b="1" dirty="0">
                <a:latin typeface="+mj-lt"/>
              </a:rPr>
              <a:t>Generar carta de conformidad</a:t>
            </a:r>
            <a:br>
              <a:rPr lang="es-MX" sz="2800" b="1" dirty="0">
                <a:latin typeface="+mj-lt"/>
              </a:rPr>
            </a:br>
            <a:r>
              <a:rPr lang="es-MX" sz="2800" b="1" dirty="0">
                <a:latin typeface="+mj-lt"/>
              </a:rPr>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392654" y="1284795"/>
            <a:ext cx="8358692" cy="3933862"/>
          </a:xfrm>
        </p:spPr>
        <p:txBody>
          <a:bodyPr>
            <a:normAutofit/>
          </a:bodyPr>
          <a:lstStyle/>
          <a:p>
            <a:pPr algn="just"/>
            <a:r>
              <a:rPr lang="es-MX" sz="1800" dirty="0">
                <a:effectLst/>
                <a:latin typeface="+mn-lt"/>
              </a:rPr>
              <a:t>Esta carta será generada por el portal SITI en un formato de Microsoft Word y para que sea aceptada por la CNBV no deberá modificarse su contenido, dejando la opción de ajustar el formato sólo a cuestiones de forma(márgenes).</a:t>
            </a:r>
          </a:p>
          <a:p>
            <a:pPr algn="just"/>
            <a:endParaRPr lang="es-MX" sz="1800" dirty="0">
              <a:effectLst/>
              <a:latin typeface="+mn-lt"/>
            </a:endParaRPr>
          </a:p>
          <a:p>
            <a:pPr algn="just"/>
            <a:r>
              <a:rPr lang="es-MX" sz="1800" dirty="0">
                <a:effectLst/>
                <a:latin typeface="+mn-lt"/>
              </a:rPr>
              <a:t>Imprimir la carta de conformidad en hoja tamaño carta (de preferencia en hoja membretada)</a:t>
            </a:r>
          </a:p>
          <a:p>
            <a:pPr algn="just"/>
            <a:endParaRPr lang="es-MX" sz="1800" dirty="0">
              <a:effectLst/>
              <a:latin typeface="+mn-lt"/>
            </a:endParaRPr>
          </a:p>
          <a:p>
            <a:pPr algn="just"/>
            <a:r>
              <a:rPr lang="es-MX" sz="1800" dirty="0">
                <a:latin typeface="+mn-lt"/>
              </a:rPr>
              <a:t>Deberá ser </a:t>
            </a:r>
            <a:r>
              <a:rPr lang="es-MX" sz="1800" dirty="0">
                <a:effectLst/>
                <a:latin typeface="+mn-lt"/>
              </a:rPr>
              <a:t>firma autógrafa del oficial de cumplimiento de la Entidad que llevó a cabo el trámite y acompañarla de una copia simple de la misma como acuse.</a:t>
            </a:r>
            <a:endParaRPr lang="es-MX" sz="1800" dirty="0">
              <a:latin typeface="+mn-lt"/>
            </a:endParaRPr>
          </a:p>
        </p:txBody>
      </p:sp>
      <p:sp>
        <p:nvSpPr>
          <p:cNvPr id="5" name="Marcador de número de diapositiva 4">
            <a:extLst>
              <a:ext uri="{FF2B5EF4-FFF2-40B4-BE49-F238E27FC236}">
                <a16:creationId xmlns:a16="http://schemas.microsoft.com/office/drawing/2014/main" id="{0AF76BF2-497E-49A6-9AEE-5647B5A64ABD}"/>
              </a:ext>
            </a:extLst>
          </p:cNvPr>
          <p:cNvSpPr>
            <a:spLocks noGrp="1"/>
          </p:cNvSpPr>
          <p:nvPr>
            <p:ph type="sldNum" sz="quarter" idx="10"/>
          </p:nvPr>
        </p:nvSpPr>
        <p:spPr/>
        <p:txBody>
          <a:bodyPr/>
          <a:lstStyle/>
          <a:p>
            <a:fld id="{E3DD57F4-BF6A-4134-B1DF-19FD5820C997}" type="slidenum">
              <a:rPr lang="es-MX" smtClean="0"/>
              <a:pPr/>
              <a:t>80</a:t>
            </a:fld>
            <a:endParaRPr lang="es-MX" dirty="0"/>
          </a:p>
        </p:txBody>
      </p:sp>
    </p:spTree>
    <p:extLst>
      <p:ext uri="{BB962C8B-B14F-4D97-AF65-F5344CB8AC3E}">
        <p14:creationId xmlns:p14="http://schemas.microsoft.com/office/powerpoint/2010/main" val="506314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idx="4294967295"/>
          </p:nvPr>
        </p:nvSpPr>
        <p:spPr>
          <a:xfrm>
            <a:off x="1485900" y="150607"/>
            <a:ext cx="6172200" cy="1134188"/>
          </a:xfrm>
        </p:spPr>
        <p:txBody>
          <a:bodyPr>
            <a:normAutofit/>
          </a:bodyPr>
          <a:lstStyle/>
          <a:p>
            <a:r>
              <a:rPr lang="es-MX" sz="2800" b="1" dirty="0">
                <a:latin typeface="+mj-lt"/>
              </a:rPr>
              <a:t>Generar carta de conformidad</a:t>
            </a:r>
            <a:br>
              <a:rPr lang="es-MX" sz="2800" b="1" dirty="0">
                <a:latin typeface="+mj-lt"/>
              </a:rPr>
            </a:br>
            <a:r>
              <a:rPr lang="es-MX" sz="2800" b="1" dirty="0">
                <a:latin typeface="+mj-lt"/>
              </a:rPr>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301214" y="1108038"/>
            <a:ext cx="8358692" cy="3933862"/>
          </a:xfrm>
        </p:spPr>
        <p:txBody>
          <a:bodyPr>
            <a:normAutofit/>
          </a:bodyPr>
          <a:lstStyle/>
          <a:p>
            <a:pPr algn="just"/>
            <a:endParaRPr lang="es-MX" sz="1600" dirty="0">
              <a:effectLst/>
              <a:latin typeface="+mn-lt"/>
            </a:endParaRPr>
          </a:p>
          <a:p>
            <a:pPr algn="just"/>
            <a:r>
              <a:rPr lang="es-MX" sz="2000" dirty="0">
                <a:effectLst/>
                <a:latin typeface="+mn-lt"/>
              </a:rPr>
              <a:t>Entregar físicamente su carta por mensajería especializada o Servicio Postal Mexicano o de manera presencial en la Oficialía de Partes de la CNBV en atención a la Vicepresidencia de Supervisión de Procesos Preventivos a la siguiente dirección: Insurgentes Sur 1971, Conjunto Plaza Inn, nivel fuente, Colonia Guadalupe Inn, Delegación Álvaro Obregón,C.P.01020, México, D.F.</a:t>
            </a:r>
          </a:p>
          <a:p>
            <a:pPr algn="just"/>
            <a:endParaRPr lang="es-MX" sz="2000" dirty="0">
              <a:latin typeface="+mn-lt"/>
            </a:endParaRPr>
          </a:p>
          <a:p>
            <a:pPr algn="just"/>
            <a:r>
              <a:rPr lang="es-MX" sz="2000" dirty="0">
                <a:effectLst/>
                <a:latin typeface="+mn-lt"/>
              </a:rPr>
              <a:t>Esperar la respuesta por parte de la CNBV en la que se le asignará su cuenta única SITI, la cual se le enviará al domicilio que valido.</a:t>
            </a:r>
            <a:endParaRPr lang="es-MX" sz="2000" dirty="0">
              <a:latin typeface="+mn-lt"/>
            </a:endParaRPr>
          </a:p>
        </p:txBody>
      </p:sp>
      <p:sp>
        <p:nvSpPr>
          <p:cNvPr id="5" name="Marcador de número de diapositiva 4">
            <a:extLst>
              <a:ext uri="{FF2B5EF4-FFF2-40B4-BE49-F238E27FC236}">
                <a16:creationId xmlns:a16="http://schemas.microsoft.com/office/drawing/2014/main" id="{49161B4D-CFE4-490E-8630-2C96B7AD2881}"/>
              </a:ext>
            </a:extLst>
          </p:cNvPr>
          <p:cNvSpPr>
            <a:spLocks noGrp="1"/>
          </p:cNvSpPr>
          <p:nvPr>
            <p:ph type="sldNum" sz="quarter" idx="10"/>
          </p:nvPr>
        </p:nvSpPr>
        <p:spPr/>
        <p:txBody>
          <a:bodyPr/>
          <a:lstStyle/>
          <a:p>
            <a:fld id="{E3DD57F4-BF6A-4134-B1DF-19FD5820C997}" type="slidenum">
              <a:rPr lang="es-MX" smtClean="0"/>
              <a:pPr/>
              <a:t>81</a:t>
            </a:fld>
            <a:endParaRPr lang="es-MX" dirty="0"/>
          </a:p>
        </p:txBody>
      </p:sp>
    </p:spTree>
    <p:extLst>
      <p:ext uri="{BB962C8B-B14F-4D97-AF65-F5344CB8AC3E}">
        <p14:creationId xmlns:p14="http://schemas.microsoft.com/office/powerpoint/2010/main" val="13144987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idx="4294967295"/>
          </p:nvPr>
        </p:nvSpPr>
        <p:spPr>
          <a:xfrm>
            <a:off x="1485900" y="0"/>
            <a:ext cx="6172200" cy="1284795"/>
          </a:xfrm>
        </p:spPr>
        <p:txBody>
          <a:bodyPr>
            <a:normAutofit/>
          </a:bodyPr>
          <a:lstStyle/>
          <a:p>
            <a:r>
              <a:rPr lang="es-MX" sz="3200" b="1" dirty="0">
                <a:latin typeface="+mj-lt"/>
              </a:rPr>
              <a:t>Generar carta de conformidad</a:t>
            </a:r>
            <a:br>
              <a:rPr lang="es-MX" sz="3200" b="1" dirty="0">
                <a:latin typeface="+mj-lt"/>
              </a:rPr>
            </a:br>
            <a:r>
              <a:rPr lang="es-MX" sz="3200" b="1" dirty="0">
                <a:latin typeface="+mj-lt"/>
              </a:rPr>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817581" y="1156654"/>
            <a:ext cx="7788537" cy="3233576"/>
          </a:xfrm>
        </p:spPr>
        <p:txBody>
          <a:bodyPr>
            <a:noAutofit/>
          </a:bodyPr>
          <a:lstStyle/>
          <a:p>
            <a:pPr algn="just"/>
            <a:r>
              <a:rPr lang="es-MX" sz="2000" dirty="0">
                <a:effectLst/>
                <a:latin typeface="+mn-lt"/>
              </a:rPr>
              <a:t>Entregar la carta por mensajería especializada o Servicio Postal Mexicano o de manera presencial en la Oficialía de Partes de la CNBV en atención a la Vicepresidencia de Supervisión de Procesos Preventivos a la siguiente dirección:</a:t>
            </a:r>
          </a:p>
          <a:p>
            <a:pPr marL="0" indent="0" algn="just">
              <a:buNone/>
            </a:pPr>
            <a:endParaRPr lang="es-MX" sz="2000" dirty="0">
              <a:effectLst/>
              <a:latin typeface="+mn-lt"/>
            </a:endParaRPr>
          </a:p>
          <a:p>
            <a:pPr lvl="1" algn="just"/>
            <a:r>
              <a:rPr lang="es-MX" sz="2000" dirty="0">
                <a:effectLst/>
                <a:latin typeface="+mn-lt"/>
              </a:rPr>
              <a:t>Insurgentes Sur 1971, Conjunto Plaza Inn, nivel fuente, Colonia Guadalupe Inn, Alcaldía Álvaro Obregón, C.P. 01020, CDMX</a:t>
            </a:r>
          </a:p>
          <a:p>
            <a:pPr algn="just"/>
            <a:endParaRPr lang="es-MX" sz="2000" dirty="0">
              <a:latin typeface="+mn-lt"/>
            </a:endParaRPr>
          </a:p>
          <a:p>
            <a:pPr algn="just"/>
            <a:r>
              <a:rPr lang="es-MX" sz="2000" dirty="0">
                <a:effectLst/>
                <a:latin typeface="+mn-lt"/>
              </a:rPr>
              <a:t>Esperar la respuesta por parte de la CNBV en la que se le asignará su cuenta única SITI, la cual se le enviará al domicilio que valido.</a:t>
            </a:r>
            <a:endParaRPr lang="es-MX" sz="2000" dirty="0">
              <a:latin typeface="+mn-lt"/>
            </a:endParaRPr>
          </a:p>
        </p:txBody>
      </p:sp>
      <p:sp>
        <p:nvSpPr>
          <p:cNvPr id="5" name="Marcador de número de diapositiva 4">
            <a:extLst>
              <a:ext uri="{FF2B5EF4-FFF2-40B4-BE49-F238E27FC236}">
                <a16:creationId xmlns:a16="http://schemas.microsoft.com/office/drawing/2014/main" id="{E1B2BBAD-3FB5-4F65-8DD6-3B1BF537D3A0}"/>
              </a:ext>
            </a:extLst>
          </p:cNvPr>
          <p:cNvSpPr>
            <a:spLocks noGrp="1"/>
          </p:cNvSpPr>
          <p:nvPr>
            <p:ph type="sldNum" sz="quarter" idx="10"/>
          </p:nvPr>
        </p:nvSpPr>
        <p:spPr/>
        <p:txBody>
          <a:bodyPr/>
          <a:lstStyle/>
          <a:p>
            <a:fld id="{E3DD57F4-BF6A-4134-B1DF-19FD5820C997}" type="slidenum">
              <a:rPr lang="es-MX" smtClean="0"/>
              <a:pPr/>
              <a:t>82</a:t>
            </a:fld>
            <a:endParaRPr lang="es-MX" dirty="0"/>
          </a:p>
        </p:txBody>
      </p:sp>
    </p:spTree>
    <p:extLst>
      <p:ext uri="{BB962C8B-B14F-4D97-AF65-F5344CB8AC3E}">
        <p14:creationId xmlns:p14="http://schemas.microsoft.com/office/powerpoint/2010/main" val="1024527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6CA7A8-DB60-4CE6-9870-D8B3BFDEA4BB}"/>
              </a:ext>
            </a:extLst>
          </p:cNvPr>
          <p:cNvSpPr>
            <a:spLocks noGrp="1"/>
          </p:cNvSpPr>
          <p:nvPr>
            <p:ph sz="quarter" idx="10"/>
          </p:nvPr>
        </p:nvSpPr>
        <p:spPr>
          <a:xfrm>
            <a:off x="457200" y="935915"/>
            <a:ext cx="7993063" cy="3371594"/>
          </a:xfrm>
        </p:spPr>
        <p:txBody>
          <a:bodyPr/>
          <a:lstStyle/>
          <a:p>
            <a:pPr algn="just"/>
            <a:r>
              <a:rPr lang="es-MX" sz="2000" dirty="0">
                <a:effectLst/>
              </a:rPr>
              <a:t>La CNBV enviará por mensajería la cuenta única SITI (esta se ingresará en el campo “usuario”) y una clave de activación.</a:t>
            </a:r>
          </a:p>
          <a:p>
            <a:pPr algn="just"/>
            <a:endParaRPr lang="es-MX" sz="2000" dirty="0"/>
          </a:p>
          <a:p>
            <a:pPr algn="just"/>
            <a:r>
              <a:rPr lang="es-MX" sz="2000" dirty="0">
                <a:effectLst/>
              </a:rPr>
              <a:t>Ingresar al portal para activar su cuenta.</a:t>
            </a:r>
          </a:p>
          <a:p>
            <a:pPr algn="just"/>
            <a:endParaRPr lang="es-MX" sz="2000" dirty="0"/>
          </a:p>
          <a:p>
            <a:pPr algn="just"/>
            <a:r>
              <a:rPr lang="es-MX" sz="2000" dirty="0">
                <a:effectLst/>
              </a:rPr>
              <a:t>Al activar su cuenta, </a:t>
            </a:r>
            <a:r>
              <a:rPr lang="es-MX" sz="2000" b="1" dirty="0">
                <a:effectLst/>
              </a:rPr>
              <a:t>deberá generar su contraseña </a:t>
            </a:r>
            <a:r>
              <a:rPr lang="es-MX" sz="2000" dirty="0">
                <a:effectLst/>
              </a:rPr>
              <a:t>la cual junto con su cuenta única SITI, será el medio para utilizar el portal SITI.</a:t>
            </a:r>
          </a:p>
          <a:p>
            <a:pPr algn="just"/>
            <a:endParaRPr lang="es-MX" sz="2000" dirty="0"/>
          </a:p>
          <a:p>
            <a:pPr algn="just"/>
            <a:r>
              <a:rPr lang="es-MX" sz="2000" dirty="0"/>
              <a:t>Considerar </a:t>
            </a:r>
            <a:r>
              <a:rPr lang="es-MX" sz="2000" dirty="0">
                <a:effectLst/>
              </a:rPr>
              <a:t> las medidas necesarias para resguardar su cuenta única SITI y su contraseña</a:t>
            </a:r>
            <a:endParaRPr lang="es-MX" sz="2000" dirty="0"/>
          </a:p>
        </p:txBody>
      </p:sp>
      <p:sp>
        <p:nvSpPr>
          <p:cNvPr id="2" name="Título 1">
            <a:extLst>
              <a:ext uri="{FF2B5EF4-FFF2-40B4-BE49-F238E27FC236}">
                <a16:creationId xmlns:a16="http://schemas.microsoft.com/office/drawing/2014/main" id="{C2CB6097-30B4-4D00-979E-65CC2FD4E4B6}"/>
              </a:ext>
            </a:extLst>
          </p:cNvPr>
          <p:cNvSpPr>
            <a:spLocks noGrp="1"/>
          </p:cNvSpPr>
          <p:nvPr>
            <p:ph type="title"/>
          </p:nvPr>
        </p:nvSpPr>
        <p:spPr>
          <a:xfrm>
            <a:off x="457200" y="103745"/>
            <a:ext cx="8229600" cy="692320"/>
          </a:xfrm>
        </p:spPr>
        <p:txBody>
          <a:bodyPr/>
          <a:lstStyle/>
          <a:p>
            <a:r>
              <a:rPr lang="es-MX" sz="3600" b="1" dirty="0"/>
              <a:t>Activar cuenta única SITI</a:t>
            </a:r>
          </a:p>
        </p:txBody>
      </p:sp>
      <p:sp>
        <p:nvSpPr>
          <p:cNvPr id="5" name="Marcador de número de diapositiva 4">
            <a:extLst>
              <a:ext uri="{FF2B5EF4-FFF2-40B4-BE49-F238E27FC236}">
                <a16:creationId xmlns:a16="http://schemas.microsoft.com/office/drawing/2014/main" id="{D692E143-6E26-4813-B4D7-6776702356EF}"/>
              </a:ext>
            </a:extLst>
          </p:cNvPr>
          <p:cNvSpPr>
            <a:spLocks noGrp="1"/>
          </p:cNvSpPr>
          <p:nvPr>
            <p:ph type="sldNum" sz="quarter" idx="11"/>
          </p:nvPr>
        </p:nvSpPr>
        <p:spPr/>
        <p:txBody>
          <a:bodyPr/>
          <a:lstStyle/>
          <a:p>
            <a:fld id="{E3DD57F4-BF6A-4134-B1DF-19FD5820C997}" type="slidenum">
              <a:rPr lang="es-MX" smtClean="0"/>
              <a:pPr/>
              <a:t>83</a:t>
            </a:fld>
            <a:endParaRPr lang="es-MX" dirty="0"/>
          </a:p>
        </p:txBody>
      </p:sp>
    </p:spTree>
    <p:extLst>
      <p:ext uri="{BB962C8B-B14F-4D97-AF65-F5344CB8AC3E}">
        <p14:creationId xmlns:p14="http://schemas.microsoft.com/office/powerpoint/2010/main" val="17168938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F7ED69-F512-4F1D-9D7F-D506E6AFB4E0}"/>
              </a:ext>
            </a:extLst>
          </p:cNvPr>
          <p:cNvSpPr>
            <a:spLocks noGrp="1"/>
          </p:cNvSpPr>
          <p:nvPr>
            <p:ph sz="quarter" idx="10"/>
          </p:nvPr>
        </p:nvSpPr>
        <p:spPr>
          <a:xfrm>
            <a:off x="682625" y="1319945"/>
            <a:ext cx="7767638" cy="3447318"/>
          </a:xfrm>
        </p:spPr>
        <p:txBody>
          <a:bodyPr/>
          <a:lstStyle/>
          <a:p>
            <a:pPr algn="just"/>
            <a:r>
              <a:rPr lang="es-MX" sz="2000" dirty="0"/>
              <a:t>Discrepancia fiscal (Artículo 107 del CFF)</a:t>
            </a:r>
          </a:p>
          <a:p>
            <a:pPr algn="just"/>
            <a:endParaRPr lang="es-MX" sz="2000" dirty="0"/>
          </a:p>
          <a:p>
            <a:pPr algn="just"/>
            <a:r>
              <a:rPr lang="es-MX" sz="2000" dirty="0"/>
              <a:t>Defraudación fiscal (Artículo 108 del CFF)</a:t>
            </a:r>
          </a:p>
          <a:p>
            <a:pPr algn="just"/>
            <a:endParaRPr lang="es-MX" sz="2000" dirty="0"/>
          </a:p>
          <a:p>
            <a:pPr algn="just"/>
            <a:r>
              <a:rPr lang="es-ES" sz="2000" dirty="0"/>
              <a:t>El delito de defraudación fiscal y el delito previsto en el artículo 400 bis del Código Penal Federal (operaciones con recursos de procedencia ilícita), se podrán perseguir simultáneamente. </a:t>
            </a:r>
            <a:r>
              <a:rPr lang="es-ES" sz="2000" b="1" dirty="0"/>
              <a:t>Se presume cometido el delito de defraudación fiscal cuando existan ingresos derivados de operaciones con recursos de procedencia ilícita.</a:t>
            </a:r>
            <a:endParaRPr lang="es-MX" sz="2000" b="1" dirty="0"/>
          </a:p>
        </p:txBody>
      </p:sp>
      <p:sp>
        <p:nvSpPr>
          <p:cNvPr id="2" name="Título 1">
            <a:extLst>
              <a:ext uri="{FF2B5EF4-FFF2-40B4-BE49-F238E27FC236}">
                <a16:creationId xmlns:a16="http://schemas.microsoft.com/office/drawing/2014/main" id="{611DBCF9-CDBF-4A78-BFCA-3DDF969F6D80}"/>
              </a:ext>
            </a:extLst>
          </p:cNvPr>
          <p:cNvSpPr>
            <a:spLocks noGrp="1"/>
          </p:cNvSpPr>
          <p:nvPr>
            <p:ph type="title"/>
          </p:nvPr>
        </p:nvSpPr>
        <p:spPr>
          <a:xfrm>
            <a:off x="457200" y="180730"/>
            <a:ext cx="8229600" cy="857250"/>
          </a:xfrm>
        </p:spPr>
        <p:txBody>
          <a:bodyPr>
            <a:noAutofit/>
          </a:bodyPr>
          <a:lstStyle/>
          <a:p>
            <a:r>
              <a:rPr lang="es-MX" sz="3600" b="1" dirty="0"/>
              <a:t>Implicaciones fiscales de</a:t>
            </a:r>
            <a:br>
              <a:rPr lang="es-MX" sz="3600" b="1" dirty="0"/>
            </a:br>
            <a:r>
              <a:rPr lang="es-MX" sz="3600" b="1" dirty="0"/>
              <a:t>la Ley Antilavado de dinero</a:t>
            </a:r>
          </a:p>
        </p:txBody>
      </p:sp>
      <p:sp>
        <p:nvSpPr>
          <p:cNvPr id="5" name="Marcador de número de diapositiva 4">
            <a:extLst>
              <a:ext uri="{FF2B5EF4-FFF2-40B4-BE49-F238E27FC236}">
                <a16:creationId xmlns:a16="http://schemas.microsoft.com/office/drawing/2014/main" id="{1FF88C2B-F84A-4222-A6DD-25A096B2F2C4}"/>
              </a:ext>
            </a:extLst>
          </p:cNvPr>
          <p:cNvSpPr>
            <a:spLocks noGrp="1"/>
          </p:cNvSpPr>
          <p:nvPr>
            <p:ph type="sldNum" sz="quarter" idx="11"/>
          </p:nvPr>
        </p:nvSpPr>
        <p:spPr/>
        <p:txBody>
          <a:bodyPr/>
          <a:lstStyle/>
          <a:p>
            <a:fld id="{E3DD57F4-BF6A-4134-B1DF-19FD5820C997}" type="slidenum">
              <a:rPr lang="es-MX" smtClean="0"/>
              <a:pPr/>
              <a:t>84</a:t>
            </a:fld>
            <a:endParaRPr lang="es-MX" dirty="0"/>
          </a:p>
        </p:txBody>
      </p:sp>
    </p:spTree>
    <p:extLst>
      <p:ext uri="{BB962C8B-B14F-4D97-AF65-F5344CB8AC3E}">
        <p14:creationId xmlns:p14="http://schemas.microsoft.com/office/powerpoint/2010/main" val="34512573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type="pic" sz="quarter" idx="10"/>
            <p:extLst>
              <p:ext uri="{D42A27DB-BD31-4B8C-83A1-F6EECF244321}">
                <p14:modId xmlns:p14="http://schemas.microsoft.com/office/powerpoint/2010/main" val="3123922730"/>
              </p:ext>
            </p:extLst>
          </p:nvPr>
        </p:nvGraphicFramePr>
        <p:xfrm>
          <a:off x="527050" y="0"/>
          <a:ext cx="5443443" cy="4767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011684648"/>
              </p:ext>
            </p:extLst>
          </p:nvPr>
        </p:nvGraphicFramePr>
        <p:xfrm>
          <a:off x="6513783" y="913386"/>
          <a:ext cx="2169114" cy="3748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CuadroTexto"/>
          <p:cNvSpPr txBox="1"/>
          <p:nvPr/>
        </p:nvSpPr>
        <p:spPr>
          <a:xfrm>
            <a:off x="6815822" y="-55444"/>
            <a:ext cx="1378904" cy="323165"/>
          </a:xfrm>
          <a:prstGeom prst="rect">
            <a:avLst/>
          </a:prstGeom>
          <a:noFill/>
        </p:spPr>
        <p:txBody>
          <a:bodyPr wrap="none" rtlCol="0">
            <a:spAutoFit/>
          </a:bodyPr>
          <a:lstStyle/>
          <a:p>
            <a:r>
              <a:rPr lang="es-MX" sz="1500" b="1" dirty="0">
                <a:latin typeface="Helvetica LT Std" pitchFamily="34" charset="0"/>
              </a:rPr>
              <a:t>CAPÍTULO III</a:t>
            </a:r>
            <a:endParaRPr lang="es-MX" sz="1200" b="1" dirty="0">
              <a:latin typeface="Helvetica LT Std" pitchFamily="34" charset="0"/>
            </a:endParaRPr>
          </a:p>
        </p:txBody>
      </p:sp>
      <p:sp>
        <p:nvSpPr>
          <p:cNvPr id="12" name="11 Flecha abajo"/>
          <p:cNvSpPr/>
          <p:nvPr/>
        </p:nvSpPr>
        <p:spPr>
          <a:xfrm>
            <a:off x="7429844" y="327327"/>
            <a:ext cx="270030" cy="586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3" name="Marcador de número de diapositiva 2">
            <a:extLst>
              <a:ext uri="{FF2B5EF4-FFF2-40B4-BE49-F238E27FC236}">
                <a16:creationId xmlns:a16="http://schemas.microsoft.com/office/drawing/2014/main" id="{2F659A91-250F-4A82-B4B6-106484CFFF56}"/>
              </a:ext>
            </a:extLst>
          </p:cNvPr>
          <p:cNvSpPr>
            <a:spLocks noGrp="1"/>
          </p:cNvSpPr>
          <p:nvPr>
            <p:ph type="sldNum" sz="quarter" idx="11"/>
          </p:nvPr>
        </p:nvSpPr>
        <p:spPr/>
        <p:txBody>
          <a:bodyPr/>
          <a:lstStyle/>
          <a:p>
            <a:fld id="{E3DD57F4-BF6A-4134-B1DF-19FD5820C997}" type="slidenum">
              <a:rPr lang="es-MX" smtClean="0"/>
              <a:pPr/>
              <a:t>85</a:t>
            </a:fld>
            <a:endParaRPr lang="es-MX" dirty="0"/>
          </a:p>
        </p:txBody>
      </p:sp>
    </p:spTree>
    <p:extLst>
      <p:ext uri="{BB962C8B-B14F-4D97-AF65-F5344CB8AC3E}">
        <p14:creationId xmlns:p14="http://schemas.microsoft.com/office/powerpoint/2010/main" val="1584410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485900" y="481710"/>
            <a:ext cx="6172200" cy="857250"/>
          </a:xfrm>
        </p:spPr>
        <p:txBody>
          <a:bodyPr/>
          <a:lstStyle/>
          <a:p>
            <a:r>
              <a:rPr lang="es-MX" sz="3600" b="1" dirty="0">
                <a:latin typeface="+mj-lt"/>
              </a:rPr>
              <a:t>Infracciones y multas</a:t>
            </a:r>
          </a:p>
        </p:txBody>
      </p:sp>
      <p:sp>
        <p:nvSpPr>
          <p:cNvPr id="3" name="2 Marcador de contenido"/>
          <p:cNvSpPr>
            <a:spLocks noGrp="1"/>
          </p:cNvSpPr>
          <p:nvPr>
            <p:ph idx="1"/>
          </p:nvPr>
        </p:nvSpPr>
        <p:spPr>
          <a:xfrm>
            <a:off x="968187" y="1684940"/>
            <a:ext cx="7175351" cy="2768726"/>
          </a:xfrm>
        </p:spPr>
        <p:txBody>
          <a:bodyPr>
            <a:normAutofit/>
          </a:bodyPr>
          <a:lstStyle/>
          <a:p>
            <a:r>
              <a:rPr lang="es-MX" sz="1800" dirty="0">
                <a:latin typeface="+mn-lt"/>
              </a:rPr>
              <a:t>Sanción administrativa a quienes infrinjan esta Ley (LCLD).</a:t>
            </a:r>
          </a:p>
          <a:p>
            <a:endParaRPr lang="es-MX" sz="1800" dirty="0">
              <a:latin typeface="+mn-lt"/>
            </a:endParaRPr>
          </a:p>
          <a:p>
            <a:pPr algn="just"/>
            <a:r>
              <a:rPr lang="es-MX" sz="1800" dirty="0">
                <a:latin typeface="+mn-lt"/>
              </a:rPr>
              <a:t>Las multas que se determinen en términos de esta Ley, tendrán el carácter de créditos fiscales y se fijarán en cantidad líquida, sujetándose al procedimiento administrativo de ejecución que establece la legislación aplicable.</a:t>
            </a:r>
          </a:p>
          <a:p>
            <a:pPr algn="just"/>
            <a:endParaRPr lang="es-MX" sz="1800" dirty="0">
              <a:latin typeface="+mn-lt"/>
            </a:endParaRPr>
          </a:p>
          <a:p>
            <a:pPr algn="just"/>
            <a:r>
              <a:rPr lang="es-MX" sz="1800" dirty="0">
                <a:latin typeface="+mn-lt"/>
              </a:rPr>
              <a:t>Artículos 52, 53 y 55 de la Ley en estudio (LCLD).</a:t>
            </a:r>
          </a:p>
        </p:txBody>
      </p:sp>
      <p:sp>
        <p:nvSpPr>
          <p:cNvPr id="5" name="Marcador de número de diapositiva 4">
            <a:extLst>
              <a:ext uri="{FF2B5EF4-FFF2-40B4-BE49-F238E27FC236}">
                <a16:creationId xmlns:a16="http://schemas.microsoft.com/office/drawing/2014/main" id="{C9ADA85B-E7E7-480A-885C-7FD26E95FC83}"/>
              </a:ext>
            </a:extLst>
          </p:cNvPr>
          <p:cNvSpPr>
            <a:spLocks noGrp="1"/>
          </p:cNvSpPr>
          <p:nvPr>
            <p:ph type="sldNum" sz="quarter" idx="10"/>
          </p:nvPr>
        </p:nvSpPr>
        <p:spPr/>
        <p:txBody>
          <a:bodyPr/>
          <a:lstStyle/>
          <a:p>
            <a:fld id="{E3DD57F4-BF6A-4134-B1DF-19FD5820C997}" type="slidenum">
              <a:rPr lang="es-MX" smtClean="0"/>
              <a:pPr/>
              <a:t>86</a:t>
            </a:fld>
            <a:endParaRPr lang="es-MX" dirty="0"/>
          </a:p>
        </p:txBody>
      </p:sp>
    </p:spTree>
    <p:extLst>
      <p:ext uri="{BB962C8B-B14F-4D97-AF65-F5344CB8AC3E}">
        <p14:creationId xmlns:p14="http://schemas.microsoft.com/office/powerpoint/2010/main" val="1423435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21A16615-EE7E-452B-BE45-3541ECC27DE3}"/>
              </a:ext>
            </a:extLst>
          </p:cNvPr>
          <p:cNvSpPr>
            <a:spLocks noGrp="1"/>
          </p:cNvSpPr>
          <p:nvPr>
            <p:ph type="pic" sz="quarter" idx="10"/>
          </p:nvPr>
        </p:nvSpPr>
        <p:spPr/>
      </p:sp>
      <p:graphicFrame>
        <p:nvGraphicFramePr>
          <p:cNvPr id="4" name="3 Marcador de contenido">
            <a:extLst>
              <a:ext uri="{FF2B5EF4-FFF2-40B4-BE49-F238E27FC236}">
                <a16:creationId xmlns:a16="http://schemas.microsoft.com/office/drawing/2014/main" id="{730A1521-C614-4968-A65D-3299A268AC84}"/>
              </a:ext>
            </a:extLst>
          </p:cNvPr>
          <p:cNvGraphicFramePr>
            <a:graphicFrameLocks/>
          </p:cNvGraphicFramePr>
          <p:nvPr>
            <p:extLst>
              <p:ext uri="{D42A27DB-BD31-4B8C-83A1-F6EECF244321}">
                <p14:modId xmlns:p14="http://schemas.microsoft.com/office/powerpoint/2010/main" val="3398396965"/>
              </p:ext>
            </p:extLst>
          </p:nvPr>
        </p:nvGraphicFramePr>
        <p:xfrm>
          <a:off x="395506" y="360674"/>
          <a:ext cx="8211656" cy="4204526"/>
        </p:xfrm>
        <a:graphic>
          <a:graphicData uri="http://schemas.openxmlformats.org/drawingml/2006/table">
            <a:tbl>
              <a:tblPr firstRow="1" bandRow="1">
                <a:tableStyleId>{5C22544A-7EE6-4342-B048-85BDC9FD1C3A}</a:tableStyleId>
              </a:tblPr>
              <a:tblGrid>
                <a:gridCol w="4105828">
                  <a:extLst>
                    <a:ext uri="{9D8B030D-6E8A-4147-A177-3AD203B41FA5}">
                      <a16:colId xmlns:a16="http://schemas.microsoft.com/office/drawing/2014/main" val="20000"/>
                    </a:ext>
                  </a:extLst>
                </a:gridCol>
                <a:gridCol w="4105828">
                  <a:extLst>
                    <a:ext uri="{9D8B030D-6E8A-4147-A177-3AD203B41FA5}">
                      <a16:colId xmlns:a16="http://schemas.microsoft.com/office/drawing/2014/main" val="20001"/>
                    </a:ext>
                  </a:extLst>
                </a:gridCol>
              </a:tblGrid>
              <a:tr h="541194">
                <a:tc>
                  <a:txBody>
                    <a:bodyPr/>
                    <a:lstStyle/>
                    <a:p>
                      <a:pPr algn="ctr"/>
                      <a:r>
                        <a:rPr lang="es-MX" sz="2400" dirty="0">
                          <a:latin typeface="+mj-lt"/>
                        </a:rPr>
                        <a:t>INFRACCIÓN</a:t>
                      </a:r>
                    </a:p>
                  </a:txBody>
                  <a:tcPr marL="68580" marR="68580" marT="34290" marB="34290" anchor="ctr"/>
                </a:tc>
                <a:tc>
                  <a:txBody>
                    <a:bodyPr/>
                    <a:lstStyle/>
                    <a:p>
                      <a:pPr algn="ctr"/>
                      <a:r>
                        <a:rPr lang="es-MX" sz="2400" dirty="0">
                          <a:latin typeface="+mj-lt"/>
                        </a:rPr>
                        <a:t>MULTAS</a:t>
                      </a:r>
                    </a:p>
                  </a:txBody>
                  <a:tcPr marL="68580" marR="68580" marT="34290" marB="34290" anchor="ctr"/>
                </a:tc>
                <a:extLst>
                  <a:ext uri="{0D108BD9-81ED-4DB2-BD59-A6C34878D82A}">
                    <a16:rowId xmlns:a16="http://schemas.microsoft.com/office/drawing/2014/main" val="10000"/>
                  </a:ext>
                </a:extLst>
              </a:tr>
              <a:tr h="878004">
                <a:tc>
                  <a:txBody>
                    <a:bodyPr/>
                    <a:lstStyle/>
                    <a:p>
                      <a:r>
                        <a:rPr lang="es-MX" sz="2000" dirty="0">
                          <a:latin typeface="+mn-lt"/>
                        </a:rPr>
                        <a:t>Omisión</a:t>
                      </a:r>
                      <a:r>
                        <a:rPr lang="es-MX" sz="2000" baseline="0" dirty="0">
                          <a:latin typeface="+mn-lt"/>
                        </a:rPr>
                        <a:t> a requerimiento de autoridad</a:t>
                      </a:r>
                      <a:endParaRPr lang="es-MX" sz="2000" dirty="0">
                        <a:latin typeface="+mn-lt"/>
                      </a:endParaRPr>
                    </a:p>
                  </a:txBody>
                  <a:tcPr marL="68580" marR="68580" marT="34290" marB="34290" anchor="ctr"/>
                </a:tc>
                <a:tc>
                  <a:txBody>
                    <a:bodyPr/>
                    <a:lstStyle/>
                    <a:p>
                      <a:pPr algn="ctr"/>
                      <a:r>
                        <a:rPr lang="es-MX" sz="2000" dirty="0">
                          <a:latin typeface="+mn-lt"/>
                        </a:rPr>
                        <a:t>De 200 a 2000 VSMGDF</a:t>
                      </a:r>
                    </a:p>
                    <a:p>
                      <a:pPr algn="ctr"/>
                      <a:r>
                        <a:rPr lang="es-MX" sz="2000" b="1" dirty="0">
                          <a:latin typeface="+mn-lt"/>
                        </a:rPr>
                        <a:t>($ 17,924.00 a $ 179,240.00)</a:t>
                      </a:r>
                    </a:p>
                  </a:txBody>
                  <a:tcPr marL="68580" marR="68580" marT="34290" marB="34290" anchor="ctr"/>
                </a:tc>
                <a:extLst>
                  <a:ext uri="{0D108BD9-81ED-4DB2-BD59-A6C34878D82A}">
                    <a16:rowId xmlns:a16="http://schemas.microsoft.com/office/drawing/2014/main" val="10001"/>
                  </a:ext>
                </a:extLst>
              </a:tr>
              <a:tr h="924344">
                <a:tc>
                  <a:txBody>
                    <a:bodyPr/>
                    <a:lstStyle/>
                    <a:p>
                      <a:r>
                        <a:rPr lang="es-MX" sz="2000" dirty="0">
                          <a:latin typeface="+mn-lt"/>
                        </a:rPr>
                        <a:t>Omitir</a:t>
                      </a:r>
                      <a:r>
                        <a:rPr lang="es-MX" sz="2000" baseline="0" dirty="0">
                          <a:latin typeface="+mn-lt"/>
                        </a:rPr>
                        <a:t> la identificación del cliente o usuario, en relación de negocio</a:t>
                      </a:r>
                      <a:endParaRPr lang="es-MX" sz="2000" dirty="0">
                        <a:latin typeface="+mn-lt"/>
                      </a:endParaRPr>
                    </a:p>
                  </a:txBody>
                  <a:tcPr marL="68580" marR="68580" marT="34290" marB="34290" anchor="ctr"/>
                </a:tc>
                <a:tc>
                  <a:txBody>
                    <a:bodyPr/>
                    <a:lstStyle/>
                    <a:p>
                      <a:pPr algn="ctr"/>
                      <a:r>
                        <a:rPr lang="es-MX" sz="2000" dirty="0">
                          <a:latin typeface="+mn-lt"/>
                        </a:rPr>
                        <a:t>De 200 a 2000 VSMGDF</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b="1" dirty="0">
                          <a:latin typeface="+mn-lt"/>
                        </a:rPr>
                        <a:t>($ 17,927.00 a $ 179,240.00)</a:t>
                      </a:r>
                    </a:p>
                  </a:txBody>
                  <a:tcPr marL="68580" marR="68580" marT="34290" marB="34290" anchor="ctr"/>
                </a:tc>
                <a:extLst>
                  <a:ext uri="{0D108BD9-81ED-4DB2-BD59-A6C34878D82A}">
                    <a16:rowId xmlns:a16="http://schemas.microsoft.com/office/drawing/2014/main" val="10002"/>
                  </a:ext>
                </a:extLst>
              </a:tr>
              <a:tr h="878004">
                <a:tc>
                  <a:txBody>
                    <a:bodyPr/>
                    <a:lstStyle/>
                    <a:p>
                      <a:r>
                        <a:rPr lang="es-MX" sz="2000" b="1" dirty="0">
                          <a:latin typeface="+mn-lt"/>
                        </a:rPr>
                        <a:t>Aviso de presentación extemporáneo</a:t>
                      </a:r>
                    </a:p>
                  </a:txBody>
                  <a:tcPr marL="68580" marR="68580" marT="34290" marB="34290" anchor="ctr"/>
                </a:tc>
                <a:tc>
                  <a:txBody>
                    <a:bodyPr/>
                    <a:lstStyle/>
                    <a:p>
                      <a:pPr algn="ctr"/>
                      <a:r>
                        <a:rPr lang="es-MX" sz="2000" dirty="0">
                          <a:latin typeface="+mn-lt"/>
                        </a:rPr>
                        <a:t>De 200 a 2000 VSMGDF</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b="1" dirty="0">
                          <a:latin typeface="+mn-lt"/>
                        </a:rPr>
                        <a:t>($ 17,924.00 a $ 179,240.00)</a:t>
                      </a:r>
                    </a:p>
                  </a:txBody>
                  <a:tcPr marL="68580" marR="68580" marT="34290" marB="34290" anchor="ctr"/>
                </a:tc>
                <a:extLst>
                  <a:ext uri="{0D108BD9-81ED-4DB2-BD59-A6C34878D82A}">
                    <a16:rowId xmlns:a16="http://schemas.microsoft.com/office/drawing/2014/main" val="10003"/>
                  </a:ext>
                </a:extLst>
              </a:tr>
              <a:tr h="458698">
                <a:tc>
                  <a:txBody>
                    <a:bodyPr/>
                    <a:lstStyle/>
                    <a:p>
                      <a:r>
                        <a:rPr lang="es-MX" sz="2000" dirty="0">
                          <a:latin typeface="+mn-lt"/>
                        </a:rPr>
                        <a:t>Aviso incorrecto</a:t>
                      </a:r>
                    </a:p>
                  </a:txBody>
                  <a:tcPr marL="68580" marR="68580" marT="34290" marB="34290" anchor="ctr"/>
                </a:tc>
                <a:tc>
                  <a:txBody>
                    <a:bodyPr/>
                    <a:lstStyle/>
                    <a:p>
                      <a:pPr algn="ctr"/>
                      <a:r>
                        <a:rPr lang="es-MX" sz="2000" dirty="0">
                          <a:latin typeface="+mn-lt"/>
                        </a:rPr>
                        <a:t>De 200 a 2000 VSMGDF</a:t>
                      </a:r>
                    </a:p>
                    <a:p>
                      <a:pPr marL="0" marR="0" lvl="0" indent="0" algn="ctr" defTabSz="457200" rtl="0" eaLnBrk="1" fontAlgn="auto" latinLnBrk="0" hangingPunct="1">
                        <a:lnSpc>
                          <a:spcPct val="100000"/>
                        </a:lnSpc>
                        <a:spcBef>
                          <a:spcPts val="0"/>
                        </a:spcBef>
                        <a:spcAft>
                          <a:spcPts val="0"/>
                        </a:spcAft>
                        <a:buClrTx/>
                        <a:buSzTx/>
                        <a:buFontTx/>
                        <a:buNone/>
                        <a:tabLst/>
                        <a:defRPr/>
                      </a:pPr>
                      <a:r>
                        <a:rPr lang="es-MX" sz="2000" b="1" dirty="0">
                          <a:latin typeface="+mn-lt"/>
                        </a:rPr>
                        <a:t>($ 17,924.00 a $ 179,240.00)</a:t>
                      </a:r>
                    </a:p>
                    <a:p>
                      <a:pPr algn="ctr"/>
                      <a:endParaRPr lang="es-MX" sz="2000" dirty="0">
                        <a:latin typeface="+mn-lt"/>
                      </a:endParaRPr>
                    </a:p>
                  </a:txBody>
                  <a:tcPr marL="68580" marR="68580" marT="34290" marB="34290" anchor="ctr"/>
                </a:tc>
                <a:extLst>
                  <a:ext uri="{0D108BD9-81ED-4DB2-BD59-A6C34878D82A}">
                    <a16:rowId xmlns:a16="http://schemas.microsoft.com/office/drawing/2014/main" val="10004"/>
                  </a:ext>
                </a:extLst>
              </a:tr>
            </a:tbl>
          </a:graphicData>
        </a:graphic>
      </p:graphicFrame>
      <p:sp>
        <p:nvSpPr>
          <p:cNvPr id="5" name="CuadroTexto 4">
            <a:extLst>
              <a:ext uri="{FF2B5EF4-FFF2-40B4-BE49-F238E27FC236}">
                <a16:creationId xmlns:a16="http://schemas.microsoft.com/office/drawing/2014/main" id="{24D99FE4-25D7-468E-AB37-F4AEEF5EF406}"/>
              </a:ext>
            </a:extLst>
          </p:cNvPr>
          <p:cNvSpPr txBox="1"/>
          <p:nvPr/>
        </p:nvSpPr>
        <p:spPr>
          <a:xfrm>
            <a:off x="395506" y="4672568"/>
            <a:ext cx="3907553" cy="369332"/>
          </a:xfrm>
          <a:prstGeom prst="rect">
            <a:avLst/>
          </a:prstGeom>
          <a:noFill/>
        </p:spPr>
        <p:txBody>
          <a:bodyPr wrap="square" rtlCol="0">
            <a:spAutoFit/>
          </a:bodyPr>
          <a:lstStyle/>
          <a:p>
            <a:r>
              <a:rPr lang="es-MX" b="1" dirty="0"/>
              <a:t>VDUMA $ 89.62 A PARTIR DE FEBRERO</a:t>
            </a:r>
          </a:p>
        </p:txBody>
      </p:sp>
      <p:sp>
        <p:nvSpPr>
          <p:cNvPr id="6" name="Marcador de número de diapositiva 5">
            <a:extLst>
              <a:ext uri="{FF2B5EF4-FFF2-40B4-BE49-F238E27FC236}">
                <a16:creationId xmlns:a16="http://schemas.microsoft.com/office/drawing/2014/main" id="{24927187-2D85-451A-9976-C05E4EE58E5F}"/>
              </a:ext>
            </a:extLst>
          </p:cNvPr>
          <p:cNvSpPr>
            <a:spLocks noGrp="1"/>
          </p:cNvSpPr>
          <p:nvPr>
            <p:ph type="sldNum" sz="quarter" idx="11"/>
          </p:nvPr>
        </p:nvSpPr>
        <p:spPr/>
        <p:txBody>
          <a:bodyPr/>
          <a:lstStyle/>
          <a:p>
            <a:fld id="{E3DD57F4-BF6A-4134-B1DF-19FD5820C997}" type="slidenum">
              <a:rPr lang="es-MX" smtClean="0"/>
              <a:pPr/>
              <a:t>87</a:t>
            </a:fld>
            <a:endParaRPr lang="es-MX" dirty="0"/>
          </a:p>
        </p:txBody>
      </p:sp>
    </p:spTree>
    <p:extLst>
      <p:ext uri="{BB962C8B-B14F-4D97-AF65-F5344CB8AC3E}">
        <p14:creationId xmlns:p14="http://schemas.microsoft.com/office/powerpoint/2010/main" val="636289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6E3408-702B-4584-8B18-F0948CCA4CE4}"/>
              </a:ext>
            </a:extLst>
          </p:cNvPr>
          <p:cNvSpPr>
            <a:spLocks noGrp="1"/>
          </p:cNvSpPr>
          <p:nvPr>
            <p:ph sz="quarter" idx="10"/>
          </p:nvPr>
        </p:nvSpPr>
        <p:spPr>
          <a:xfrm>
            <a:off x="682625" y="1466605"/>
            <a:ext cx="7767638" cy="3300658"/>
          </a:xfrm>
        </p:spPr>
        <p:txBody>
          <a:bodyPr>
            <a:normAutofit lnSpcReduction="10000"/>
          </a:bodyPr>
          <a:lstStyle/>
          <a:p>
            <a:pPr algn="just"/>
            <a:r>
              <a:rPr lang="es-MX" sz="2000" dirty="0"/>
              <a:t>Es un documento que constituye un elemento de control y conocimiento para la CNBV respecto de las Sociedades Financieras de Objeto Múltiple </a:t>
            </a:r>
            <a:r>
              <a:rPr lang="es-MX" sz="2000" b="1" dirty="0"/>
              <a:t>No Reguladas</a:t>
            </a:r>
            <a:r>
              <a:rPr lang="es-MX" sz="2000" dirty="0"/>
              <a:t>.</a:t>
            </a:r>
          </a:p>
          <a:p>
            <a:pPr algn="just"/>
            <a:endParaRPr lang="es-MX" sz="2000" dirty="0"/>
          </a:p>
          <a:p>
            <a:pPr algn="just"/>
            <a:r>
              <a:rPr lang="es-MX" sz="2000" dirty="0"/>
              <a:t>Este control, ayuda a tener confianza en el Sistema Financiero, pues se acredita que quienes lo presenten cuentan con los requisitos mínimos en materia de prevención de lavado de dinero (PLD)  y financiamiento al terrorismo(FT).</a:t>
            </a:r>
          </a:p>
          <a:p>
            <a:pPr algn="just"/>
            <a:endParaRPr lang="es-MX" sz="2000" dirty="0"/>
          </a:p>
          <a:p>
            <a:pPr algn="just"/>
            <a:r>
              <a:rPr lang="es-MX" sz="2000" dirty="0"/>
              <a:t>Derechos Federales 2021: $ 26,129.00</a:t>
            </a:r>
          </a:p>
        </p:txBody>
      </p:sp>
      <p:sp>
        <p:nvSpPr>
          <p:cNvPr id="2" name="Título 1">
            <a:extLst>
              <a:ext uri="{FF2B5EF4-FFF2-40B4-BE49-F238E27FC236}">
                <a16:creationId xmlns:a16="http://schemas.microsoft.com/office/drawing/2014/main" id="{1906D0D5-9D31-4496-9DCA-4937522F9698}"/>
              </a:ext>
            </a:extLst>
          </p:cNvPr>
          <p:cNvSpPr>
            <a:spLocks noGrp="1"/>
          </p:cNvSpPr>
          <p:nvPr>
            <p:ph type="title"/>
          </p:nvPr>
        </p:nvSpPr>
        <p:spPr/>
        <p:txBody>
          <a:bodyPr/>
          <a:lstStyle/>
          <a:p>
            <a:r>
              <a:rPr lang="es-MX" sz="3600" b="1" dirty="0"/>
              <a:t>Dictamen técnico</a:t>
            </a:r>
          </a:p>
        </p:txBody>
      </p:sp>
      <p:sp>
        <p:nvSpPr>
          <p:cNvPr id="6" name="Rectángulo 5">
            <a:extLst>
              <a:ext uri="{FF2B5EF4-FFF2-40B4-BE49-F238E27FC236}">
                <a16:creationId xmlns:a16="http://schemas.microsoft.com/office/drawing/2014/main" id="{A53601A6-D0DE-4AD9-91F9-BFFC66A52BAF}"/>
              </a:ext>
            </a:extLst>
          </p:cNvPr>
          <p:cNvSpPr/>
          <p:nvPr/>
        </p:nvSpPr>
        <p:spPr>
          <a:xfrm>
            <a:off x="1485900" y="3057324"/>
            <a:ext cx="6172200" cy="553998"/>
          </a:xfrm>
          <a:prstGeom prst="rect">
            <a:avLst/>
          </a:prstGeom>
        </p:spPr>
        <p:txBody>
          <a:bodyPr wrap="square">
            <a:spAutoFit/>
          </a:bodyPr>
          <a:lstStyle/>
          <a:p>
            <a:pPr marL="257175" indent="-257175" algn="just">
              <a:buFont typeface="Arial" panose="020B0604020202020204" pitchFamily="34" charset="0"/>
              <a:buChar char="•"/>
            </a:pPr>
            <a:endParaRPr lang="es-MX" sz="1500" dirty="0">
              <a:latin typeface="Helvetica LT Std"/>
            </a:endParaRPr>
          </a:p>
          <a:p>
            <a:pPr marL="257175" indent="-257175" algn="just">
              <a:buFont typeface="Arial" panose="020B0604020202020204" pitchFamily="34" charset="0"/>
              <a:buChar char="•"/>
            </a:pPr>
            <a:endParaRPr lang="es-MX" sz="1500" dirty="0">
              <a:latin typeface="Helvetica LT Std"/>
            </a:endParaRPr>
          </a:p>
        </p:txBody>
      </p:sp>
      <p:sp>
        <p:nvSpPr>
          <p:cNvPr id="5" name="Marcador de número de diapositiva 4">
            <a:extLst>
              <a:ext uri="{FF2B5EF4-FFF2-40B4-BE49-F238E27FC236}">
                <a16:creationId xmlns:a16="http://schemas.microsoft.com/office/drawing/2014/main" id="{AA013DD6-5EA5-432E-882A-C330A139CA8D}"/>
              </a:ext>
            </a:extLst>
          </p:cNvPr>
          <p:cNvSpPr>
            <a:spLocks noGrp="1"/>
          </p:cNvSpPr>
          <p:nvPr>
            <p:ph type="sldNum" sz="quarter" idx="11"/>
          </p:nvPr>
        </p:nvSpPr>
        <p:spPr/>
        <p:txBody>
          <a:bodyPr/>
          <a:lstStyle/>
          <a:p>
            <a:fld id="{E3DD57F4-BF6A-4134-B1DF-19FD5820C997}" type="slidenum">
              <a:rPr lang="es-MX" smtClean="0"/>
              <a:pPr/>
              <a:t>88</a:t>
            </a:fld>
            <a:endParaRPr lang="es-MX" dirty="0"/>
          </a:p>
        </p:txBody>
      </p:sp>
    </p:spTree>
    <p:extLst>
      <p:ext uri="{BB962C8B-B14F-4D97-AF65-F5344CB8AC3E}">
        <p14:creationId xmlns:p14="http://schemas.microsoft.com/office/powerpoint/2010/main" val="5483395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6E3408-702B-4584-8B18-F0948CCA4CE4}"/>
              </a:ext>
            </a:extLst>
          </p:cNvPr>
          <p:cNvSpPr>
            <a:spLocks noGrp="1"/>
          </p:cNvSpPr>
          <p:nvPr>
            <p:ph sz="quarter" idx="10"/>
          </p:nvPr>
        </p:nvSpPr>
        <p:spPr>
          <a:xfrm>
            <a:off x="682625" y="935915"/>
            <a:ext cx="7767638" cy="3831348"/>
          </a:xfrm>
        </p:spPr>
        <p:txBody>
          <a:bodyPr>
            <a:normAutofit lnSpcReduction="10000"/>
          </a:bodyPr>
          <a:lstStyle/>
          <a:p>
            <a:pPr algn="just"/>
            <a:r>
              <a:rPr lang="es-MX" sz="1800" dirty="0"/>
              <a:t>El 4 de abril de 2014 se publicaron en el Diario Oficial de la Federación, las Disposiciones de Carácter General para la obtención o renovación; según sea el caso, del Dictamen Técnico de los Centros Cambiarios, Transmisores de Dinero y Sociedades Financieras de Objeto Múltiple </a:t>
            </a:r>
            <a:r>
              <a:rPr lang="es-MX" sz="1800" b="1" dirty="0"/>
              <a:t>No Reguladas</a:t>
            </a:r>
            <a:r>
              <a:rPr lang="es-MX" sz="1800" dirty="0"/>
              <a:t>. (Art. 87-P)</a:t>
            </a:r>
          </a:p>
          <a:p>
            <a:pPr algn="just"/>
            <a:endParaRPr lang="es-MX" sz="1800" dirty="0"/>
          </a:p>
          <a:p>
            <a:pPr algn="just"/>
            <a:r>
              <a:rPr lang="es-MX" sz="1800" dirty="0"/>
              <a:t>Los sujetos obligados deberán solicitar y obtener de la Comisión Nacional Bancaria y de Valores, un Dictamen Técnico favorable en materia de Prevención de Lavado de Dinero para seguir operando, teniendo la obligación de </a:t>
            </a:r>
            <a:r>
              <a:rPr lang="es-MX" sz="1800" b="1" dirty="0"/>
              <a:t>tramitarlo y renovarlo cada 3 años</a:t>
            </a:r>
            <a:r>
              <a:rPr lang="es-MX" sz="1800" dirty="0"/>
              <a:t>.</a:t>
            </a:r>
          </a:p>
          <a:p>
            <a:pPr algn="just"/>
            <a:endParaRPr lang="es-MX" sz="1800" dirty="0"/>
          </a:p>
          <a:p>
            <a:pPr algn="just"/>
            <a:r>
              <a:rPr lang="es-MX" sz="1800" dirty="0"/>
              <a:t>Para otorgar un dictamen favorable la CNBV verifica, entre otras cosas, que la entidad cuente con un Oficial de Cumplimiento con capacidad y suficiencia, políticas, criterios y procedimientos documentados y sistemas automatizados con funcionalidades de PLD.</a:t>
            </a:r>
          </a:p>
        </p:txBody>
      </p:sp>
      <p:sp>
        <p:nvSpPr>
          <p:cNvPr id="2" name="Título 1">
            <a:extLst>
              <a:ext uri="{FF2B5EF4-FFF2-40B4-BE49-F238E27FC236}">
                <a16:creationId xmlns:a16="http://schemas.microsoft.com/office/drawing/2014/main" id="{1906D0D5-9D31-4496-9DCA-4937522F9698}"/>
              </a:ext>
            </a:extLst>
          </p:cNvPr>
          <p:cNvSpPr>
            <a:spLocks noGrp="1"/>
          </p:cNvSpPr>
          <p:nvPr>
            <p:ph type="title"/>
          </p:nvPr>
        </p:nvSpPr>
        <p:spPr>
          <a:xfrm>
            <a:off x="457200" y="200564"/>
            <a:ext cx="8229600" cy="617017"/>
          </a:xfrm>
        </p:spPr>
        <p:txBody>
          <a:bodyPr/>
          <a:lstStyle/>
          <a:p>
            <a:r>
              <a:rPr lang="es-MX" sz="3600" b="1" dirty="0"/>
              <a:t>Dictamen técnico</a:t>
            </a:r>
          </a:p>
        </p:txBody>
      </p:sp>
      <p:sp>
        <p:nvSpPr>
          <p:cNvPr id="5" name="Marcador de número de diapositiva 4">
            <a:extLst>
              <a:ext uri="{FF2B5EF4-FFF2-40B4-BE49-F238E27FC236}">
                <a16:creationId xmlns:a16="http://schemas.microsoft.com/office/drawing/2014/main" id="{C1C26414-BD0E-4269-9002-67F32F3D70B4}"/>
              </a:ext>
            </a:extLst>
          </p:cNvPr>
          <p:cNvSpPr>
            <a:spLocks noGrp="1"/>
          </p:cNvSpPr>
          <p:nvPr>
            <p:ph type="sldNum" sz="quarter" idx="11"/>
          </p:nvPr>
        </p:nvSpPr>
        <p:spPr/>
        <p:txBody>
          <a:bodyPr/>
          <a:lstStyle/>
          <a:p>
            <a:fld id="{E3DD57F4-BF6A-4134-B1DF-19FD5820C997}" type="slidenum">
              <a:rPr lang="es-MX" smtClean="0"/>
              <a:pPr/>
              <a:t>89</a:t>
            </a:fld>
            <a:endParaRPr lang="es-MX" dirty="0"/>
          </a:p>
        </p:txBody>
      </p:sp>
    </p:spTree>
    <p:extLst>
      <p:ext uri="{BB962C8B-B14F-4D97-AF65-F5344CB8AC3E}">
        <p14:creationId xmlns:p14="http://schemas.microsoft.com/office/powerpoint/2010/main" val="271655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003BD9-4222-49ED-ABAF-24154E8FCAD6}"/>
              </a:ext>
            </a:extLst>
          </p:cNvPr>
          <p:cNvSpPr>
            <a:spLocks noGrp="1"/>
          </p:cNvSpPr>
          <p:nvPr>
            <p:ph sz="quarter" idx="10"/>
          </p:nvPr>
        </p:nvSpPr>
        <p:spPr>
          <a:xfrm>
            <a:off x="682625" y="1143876"/>
            <a:ext cx="7767638" cy="3428124"/>
          </a:xfrm>
        </p:spPr>
        <p:txBody>
          <a:bodyPr>
            <a:normAutofit fontScale="85000" lnSpcReduction="10000"/>
          </a:bodyPr>
          <a:lstStyle/>
          <a:p>
            <a:pPr algn="just"/>
            <a:r>
              <a:rPr lang="es-MX" sz="2400" dirty="0"/>
              <a:t>Existen dos tipos de SOFOMES, cuyo principal distintivo tiene que ver con el hecho de que mantengan o no </a:t>
            </a:r>
            <a:r>
              <a:rPr lang="es-MX" sz="2400" b="1" dirty="0"/>
              <a:t>vínculos patrimoniales </a:t>
            </a:r>
            <a:r>
              <a:rPr lang="es-MX" sz="2400" dirty="0"/>
              <a:t>con otras entidades financieras autorizadas por la CNBV o sociedades controladoras de grupos financieros; o bien tengan inscritos instrumentos de deuda en el Registro Nacional de Valores.</a:t>
            </a:r>
          </a:p>
          <a:p>
            <a:pPr algn="just"/>
            <a:endParaRPr lang="es-MX" sz="2400" dirty="0"/>
          </a:p>
          <a:p>
            <a:pPr algn="just"/>
            <a:r>
              <a:rPr lang="es-MX" sz="2400" dirty="0"/>
              <a:t>Entendiéndose por vínculo patrimonial, cuando una entidad financiera o un grupo financiero cuenta con participación en el capital social de una Sofom o bien, cuando la entidad financiera ejerza el control de ésta o cuando ambas tengan accionistas en común.</a:t>
            </a:r>
          </a:p>
        </p:txBody>
      </p:sp>
      <p:sp>
        <p:nvSpPr>
          <p:cNvPr id="2" name="Título 1">
            <a:extLst>
              <a:ext uri="{FF2B5EF4-FFF2-40B4-BE49-F238E27FC236}">
                <a16:creationId xmlns:a16="http://schemas.microsoft.com/office/drawing/2014/main" id="{4A1F179A-3629-495D-AA03-4F2587F1B5FB}"/>
              </a:ext>
            </a:extLst>
          </p:cNvPr>
          <p:cNvSpPr>
            <a:spLocks noGrp="1"/>
          </p:cNvSpPr>
          <p:nvPr>
            <p:ph type="title"/>
          </p:nvPr>
        </p:nvSpPr>
        <p:spPr>
          <a:xfrm>
            <a:off x="457200" y="286626"/>
            <a:ext cx="8229600" cy="857250"/>
          </a:xfrm>
        </p:spPr>
        <p:txBody>
          <a:bodyPr/>
          <a:lstStyle/>
          <a:p>
            <a:r>
              <a:rPr lang="es-MX" sz="3600" b="1" dirty="0"/>
              <a:t>Tipos de SOFOMES</a:t>
            </a:r>
          </a:p>
        </p:txBody>
      </p:sp>
      <p:sp>
        <p:nvSpPr>
          <p:cNvPr id="5" name="Marcador de número de diapositiva 4">
            <a:extLst>
              <a:ext uri="{FF2B5EF4-FFF2-40B4-BE49-F238E27FC236}">
                <a16:creationId xmlns:a16="http://schemas.microsoft.com/office/drawing/2014/main" id="{B33A5603-5D13-4A25-BEAC-6D8231EA62D8}"/>
              </a:ext>
            </a:extLst>
          </p:cNvPr>
          <p:cNvSpPr>
            <a:spLocks noGrp="1"/>
          </p:cNvSpPr>
          <p:nvPr>
            <p:ph type="sldNum" sz="quarter" idx="11"/>
          </p:nvPr>
        </p:nvSpPr>
        <p:spPr/>
        <p:txBody>
          <a:bodyPr/>
          <a:lstStyle/>
          <a:p>
            <a:fld id="{E3DD57F4-BF6A-4134-B1DF-19FD5820C997}" type="slidenum">
              <a:rPr lang="es-MX" smtClean="0"/>
              <a:pPr/>
              <a:t>9</a:t>
            </a:fld>
            <a:endParaRPr lang="es-MX" dirty="0"/>
          </a:p>
        </p:txBody>
      </p:sp>
    </p:spTree>
    <p:extLst>
      <p:ext uri="{BB962C8B-B14F-4D97-AF65-F5344CB8AC3E}">
        <p14:creationId xmlns:p14="http://schemas.microsoft.com/office/powerpoint/2010/main" val="11981561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2B37D67-4A0E-4DE3-A49A-8C0DD2D41FEE}"/>
              </a:ext>
            </a:extLst>
          </p:cNvPr>
          <p:cNvSpPr>
            <a:spLocks noGrp="1"/>
          </p:cNvSpPr>
          <p:nvPr>
            <p:ph sz="quarter" idx="10"/>
          </p:nvPr>
        </p:nvSpPr>
        <p:spPr>
          <a:xfrm>
            <a:off x="682625" y="911154"/>
            <a:ext cx="7767638" cy="3531753"/>
          </a:xfrm>
        </p:spPr>
        <p:txBody>
          <a:bodyPr/>
          <a:lstStyle/>
          <a:p>
            <a:pPr algn="just"/>
            <a:r>
              <a:rPr lang="es-MX" sz="2000" dirty="0"/>
              <a:t>De acuerdo a lo establecido en el artículo 8 de las Disposiciones de Carácter General, la renovación </a:t>
            </a:r>
            <a:r>
              <a:rPr lang="es-MX" sz="2000" b="1" dirty="0"/>
              <a:t>debe solicitarse en un plazo no mayor a 150 días naturales previos al vencimiento del mismo</a:t>
            </a:r>
            <a:r>
              <a:rPr lang="es-MX" sz="2000" dirty="0"/>
              <a:t>, tal como se transcribe a continuación:</a:t>
            </a:r>
          </a:p>
          <a:p>
            <a:pPr algn="just"/>
            <a:endParaRPr lang="es-MX" sz="2000" b="1" i="1" dirty="0"/>
          </a:p>
          <a:p>
            <a:pPr marL="0" indent="0" algn="just">
              <a:buNone/>
            </a:pPr>
            <a:r>
              <a:rPr lang="es-MX" sz="2000" b="1" i="1" dirty="0"/>
              <a:t>Artículo 8.-</a:t>
            </a:r>
            <a:r>
              <a:rPr lang="es-MX" sz="2000" i="1" dirty="0"/>
              <a:t> Los Sujetos Obligados deberán solicitar a la Comisión la renovación del Dictamen Técnico </a:t>
            </a:r>
            <a:r>
              <a:rPr lang="es-MX" sz="2000" b="1" i="1" dirty="0"/>
              <a:t>en un plazo no mayor a ciento cincuenta días naturales previos a su vencimiento.</a:t>
            </a:r>
            <a:r>
              <a:rPr lang="es-MX" sz="2000" i="1" dirty="0"/>
              <a:t> Para emitir la resolución correspondiente, la Comisión, tomará en consideración el cumplimiento que dichos Sujetos den a lo dispuesto en el artículo 95 Bis de la Ley, así como a las disposiciones que de este deriven.</a:t>
            </a:r>
          </a:p>
        </p:txBody>
      </p:sp>
      <p:sp>
        <p:nvSpPr>
          <p:cNvPr id="2" name="Marcador de número de diapositiva 1">
            <a:extLst>
              <a:ext uri="{FF2B5EF4-FFF2-40B4-BE49-F238E27FC236}">
                <a16:creationId xmlns:a16="http://schemas.microsoft.com/office/drawing/2014/main" id="{B33BE584-FC87-4C5C-9143-5BCAB95ED7DD}"/>
              </a:ext>
            </a:extLst>
          </p:cNvPr>
          <p:cNvSpPr>
            <a:spLocks noGrp="1"/>
          </p:cNvSpPr>
          <p:nvPr>
            <p:ph type="sldNum" sz="quarter" idx="11"/>
          </p:nvPr>
        </p:nvSpPr>
        <p:spPr/>
        <p:txBody>
          <a:bodyPr/>
          <a:lstStyle/>
          <a:p>
            <a:fld id="{E3DD57F4-BF6A-4134-B1DF-19FD5820C997}" type="slidenum">
              <a:rPr lang="es-MX" smtClean="0"/>
              <a:pPr/>
              <a:t>90</a:t>
            </a:fld>
            <a:endParaRPr lang="es-MX" dirty="0"/>
          </a:p>
        </p:txBody>
      </p:sp>
    </p:spTree>
    <p:extLst>
      <p:ext uri="{BB962C8B-B14F-4D97-AF65-F5344CB8AC3E}">
        <p14:creationId xmlns:p14="http://schemas.microsoft.com/office/powerpoint/2010/main" val="3907194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6A67EF2E-89A7-4F31-A3C1-A60E29F32474}"/>
              </a:ext>
            </a:extLst>
          </p:cNvPr>
          <p:cNvSpPr>
            <a:spLocks noGrp="1"/>
          </p:cNvSpPr>
          <p:nvPr>
            <p:ph sz="quarter" idx="10"/>
          </p:nvPr>
        </p:nvSpPr>
        <p:spPr>
          <a:xfrm>
            <a:off x="248284" y="263678"/>
            <a:ext cx="8747125" cy="4342611"/>
          </a:xfrm>
        </p:spPr>
        <p:txBody>
          <a:bodyPr>
            <a:noAutofit/>
          </a:bodyPr>
          <a:lstStyle/>
          <a:p>
            <a:pPr marL="0" indent="0">
              <a:buNone/>
            </a:pPr>
            <a:r>
              <a:rPr lang="es-MX" sz="1000" dirty="0">
                <a:latin typeface="+mn-lt"/>
              </a:rPr>
              <a:t>Paso preliminar para requisitar la solicitud de Dictamen Técnico)</a:t>
            </a:r>
          </a:p>
          <a:p>
            <a:endParaRPr lang="es-MX" sz="1000" dirty="0">
              <a:latin typeface="+mn-lt"/>
            </a:endParaRPr>
          </a:p>
          <a:p>
            <a:r>
              <a:rPr lang="es-MX" sz="1000" u="sng" dirty="0">
                <a:latin typeface="+mn-lt"/>
              </a:rPr>
              <a:t>Solicitar a la CNBV, al correo </a:t>
            </a:r>
            <a:r>
              <a:rPr lang="es-MX" sz="1000" u="sng" dirty="0">
                <a:latin typeface="+mn-lt"/>
                <a:hlinkClick r:id="rId2" tooltip="Ctrl + clic para seguir el vínculo&#10;mailto:prevencion.lavado@cnbv.gob.mx"/>
              </a:rPr>
              <a:t>prevencion.lavado@cnbv.gob.mx</a:t>
            </a:r>
            <a:r>
              <a:rPr lang="es-MX" sz="1000" dirty="0">
                <a:latin typeface="+mn-lt"/>
              </a:rPr>
              <a:t>  los oficios emitidos por dicha autoridad a la SOFOM durante los últimos 3 años, con la finalidad de contar con la información necesaria para el llenado de los formatos DT-001 y DT-002;</a:t>
            </a:r>
          </a:p>
          <a:p>
            <a:endParaRPr lang="es-MX" sz="1000" dirty="0">
              <a:latin typeface="+mn-lt"/>
            </a:endParaRPr>
          </a:p>
          <a:p>
            <a:r>
              <a:rPr lang="es-MX" sz="1000" dirty="0">
                <a:latin typeface="+mn-lt"/>
              </a:rPr>
              <a:t>La solicitud mencionada en el punto anterior deberá realizarse por el Oficial de cumplimiento o por el representante legal de la SOFOM en los siguientes términos:</a:t>
            </a:r>
          </a:p>
          <a:p>
            <a:endParaRPr lang="es-MX" sz="1000" dirty="0">
              <a:latin typeface="+mn-lt"/>
            </a:endParaRPr>
          </a:p>
          <a:p>
            <a:pPr marL="0" indent="0">
              <a:buNone/>
            </a:pPr>
            <a:r>
              <a:rPr lang="es-MX" sz="1000" dirty="0">
                <a:latin typeface="+mn-lt"/>
              </a:rPr>
              <a:t>Fecha</a:t>
            </a:r>
          </a:p>
          <a:p>
            <a:pPr marL="0" indent="0">
              <a:buNone/>
            </a:pPr>
            <a:r>
              <a:rPr lang="es-MX" sz="1000" dirty="0">
                <a:latin typeface="+mn-lt"/>
              </a:rPr>
              <a:t> </a:t>
            </a:r>
          </a:p>
          <a:p>
            <a:pPr marL="0" indent="0">
              <a:buNone/>
            </a:pPr>
            <a:r>
              <a:rPr lang="es-MX" sz="1000" dirty="0">
                <a:latin typeface="+mn-lt"/>
              </a:rPr>
              <a:t>COMISIÓN NACIONAL BANCARIA Y DE VALORES</a:t>
            </a:r>
          </a:p>
          <a:p>
            <a:pPr marL="0" indent="0">
              <a:buNone/>
            </a:pPr>
            <a:r>
              <a:rPr lang="es-MX" sz="1000" dirty="0">
                <a:latin typeface="+mn-lt"/>
              </a:rPr>
              <a:t>Prevención Lavado</a:t>
            </a:r>
          </a:p>
          <a:p>
            <a:pPr marL="0" indent="0">
              <a:buNone/>
            </a:pPr>
            <a:endParaRPr lang="es-MX" sz="1000" dirty="0">
              <a:latin typeface="+mn-lt"/>
            </a:endParaRPr>
          </a:p>
          <a:p>
            <a:pPr marL="0" indent="0">
              <a:buNone/>
            </a:pPr>
            <a:r>
              <a:rPr lang="es-MX" sz="1000" dirty="0">
                <a:latin typeface="+mn-lt"/>
              </a:rPr>
              <a:t>Asunto:   SOLICITUD DE OFICIOS PARA TRAMITAR LA RENOVACIÓN DE DICTAMEN TÉCNICO.</a:t>
            </a:r>
          </a:p>
          <a:p>
            <a:pPr marL="0" indent="0">
              <a:buNone/>
            </a:pPr>
            <a:endParaRPr lang="es-MX" sz="1000" dirty="0">
              <a:latin typeface="+mn-lt"/>
            </a:endParaRPr>
          </a:p>
          <a:p>
            <a:pPr marL="0" indent="0">
              <a:buNone/>
            </a:pPr>
            <a:r>
              <a:rPr lang="es-MX" sz="1000" dirty="0">
                <a:latin typeface="+mn-lt"/>
              </a:rPr>
              <a:t>Por medio de la presente  solicito oficios emitidos por ustedes a nombre de XXXXXXXXXXX, S.A DE C.V., SOFOM, E.N.R., durante los últimos 3 años, esto con la finalidad de contar con la información necesaria para el llenado de los formatos DT-001 Y DT-002, para solicitar la Renovación del Dictamen.</a:t>
            </a:r>
          </a:p>
          <a:p>
            <a:pPr marL="0" indent="0">
              <a:buNone/>
            </a:pPr>
            <a:r>
              <a:rPr lang="es-MX" sz="1000" dirty="0">
                <a:latin typeface="+mn-lt"/>
              </a:rPr>
              <a:t>Agradeciendo de antemano la respuesta a la presente,</a:t>
            </a:r>
          </a:p>
          <a:p>
            <a:pPr marL="0" indent="0">
              <a:buNone/>
            </a:pPr>
            <a:r>
              <a:rPr lang="es-MX" sz="1000" dirty="0">
                <a:latin typeface="+mn-lt"/>
              </a:rPr>
              <a:t>                                                                                                              A T E N T A M E N T E ,</a:t>
            </a:r>
          </a:p>
          <a:p>
            <a:pPr marL="0" indent="0">
              <a:buNone/>
            </a:pPr>
            <a:r>
              <a:rPr lang="es-MX" sz="1000" dirty="0">
                <a:latin typeface="+mn-lt"/>
              </a:rPr>
              <a:t>                                                                                                              ________________________________</a:t>
            </a:r>
          </a:p>
          <a:p>
            <a:pPr marL="0" indent="0">
              <a:buNone/>
            </a:pPr>
            <a:r>
              <a:rPr lang="es-MX" sz="1000" dirty="0">
                <a:latin typeface="+mn-lt"/>
              </a:rPr>
              <a:t>                                                                                                              Nombre</a:t>
            </a:r>
          </a:p>
          <a:p>
            <a:pPr marL="0" indent="0">
              <a:buNone/>
            </a:pPr>
            <a:r>
              <a:rPr lang="es-MX" sz="1000" dirty="0">
                <a:latin typeface="+mn-lt"/>
              </a:rPr>
              <a:t>                                                                                                              Cargo</a:t>
            </a:r>
          </a:p>
          <a:p>
            <a:pPr marL="0" indent="0">
              <a:buNone/>
            </a:pPr>
            <a:r>
              <a:rPr lang="es-MX" sz="1000" dirty="0">
                <a:latin typeface="+mn-lt"/>
              </a:rPr>
              <a:t>                                                                                                              Empresa</a:t>
            </a:r>
          </a:p>
          <a:p>
            <a:pPr marL="0" indent="0">
              <a:buNone/>
            </a:pPr>
            <a:endParaRPr lang="es-MX" sz="1000" dirty="0"/>
          </a:p>
        </p:txBody>
      </p:sp>
      <p:sp>
        <p:nvSpPr>
          <p:cNvPr id="6" name="Marcador de número de diapositiva 5">
            <a:extLst>
              <a:ext uri="{FF2B5EF4-FFF2-40B4-BE49-F238E27FC236}">
                <a16:creationId xmlns:a16="http://schemas.microsoft.com/office/drawing/2014/main" id="{A93DB904-5D05-46DF-B699-E03BDB0F1DBE}"/>
              </a:ext>
            </a:extLst>
          </p:cNvPr>
          <p:cNvSpPr>
            <a:spLocks noGrp="1"/>
          </p:cNvSpPr>
          <p:nvPr>
            <p:ph type="sldNum" sz="quarter" idx="11"/>
          </p:nvPr>
        </p:nvSpPr>
        <p:spPr/>
        <p:txBody>
          <a:bodyPr/>
          <a:lstStyle/>
          <a:p>
            <a:fld id="{E3DD57F4-BF6A-4134-B1DF-19FD5820C997}" type="slidenum">
              <a:rPr lang="es-MX" smtClean="0"/>
              <a:pPr/>
              <a:t>91</a:t>
            </a:fld>
            <a:endParaRPr lang="es-MX" dirty="0"/>
          </a:p>
        </p:txBody>
      </p:sp>
    </p:spTree>
    <p:extLst>
      <p:ext uri="{BB962C8B-B14F-4D97-AF65-F5344CB8AC3E}">
        <p14:creationId xmlns:p14="http://schemas.microsoft.com/office/powerpoint/2010/main" val="41161865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31F1B2-EFB3-44C0-A6B8-E7A2D4755F32}"/>
              </a:ext>
            </a:extLst>
          </p:cNvPr>
          <p:cNvSpPr>
            <a:spLocks noGrp="1"/>
          </p:cNvSpPr>
          <p:nvPr>
            <p:ph sz="quarter" idx="10"/>
          </p:nvPr>
        </p:nvSpPr>
        <p:spPr>
          <a:xfrm>
            <a:off x="682625" y="950136"/>
            <a:ext cx="7767638" cy="3817127"/>
          </a:xfrm>
        </p:spPr>
        <p:txBody>
          <a:bodyPr>
            <a:normAutofit/>
          </a:bodyPr>
          <a:lstStyle/>
          <a:p>
            <a:pPr algn="just"/>
            <a:r>
              <a:rPr lang="es-MX" sz="2000" dirty="0"/>
              <a:t>Manual de PLD y FT</a:t>
            </a:r>
          </a:p>
          <a:p>
            <a:pPr algn="just"/>
            <a:r>
              <a:rPr lang="es-MX" sz="2000" dirty="0">
                <a:highlight>
                  <a:srgbClr val="FFFF00"/>
                </a:highlight>
              </a:rPr>
              <a:t>Manual de identificación y procedimientos para conocer al cliente o usuario.</a:t>
            </a:r>
            <a:endParaRPr lang="es-MX" sz="2000" dirty="0"/>
          </a:p>
          <a:p>
            <a:pPr algn="just"/>
            <a:r>
              <a:rPr lang="es-MX" sz="2000" dirty="0"/>
              <a:t>Pago de cuotas de servicio de inspección y vigilancia.</a:t>
            </a:r>
            <a:endParaRPr lang="es-ES" sz="2000" dirty="0"/>
          </a:p>
          <a:p>
            <a:pPr algn="just"/>
            <a:r>
              <a:rPr lang="es-ES" sz="2000" dirty="0"/>
              <a:t>La designación de aquellas estructuras internas que funcionarán como áreas de cumplimiento en la materia. </a:t>
            </a:r>
            <a:r>
              <a:rPr lang="es-MX" sz="2000" dirty="0"/>
              <a:t>(</a:t>
            </a:r>
            <a:r>
              <a:rPr lang="es-MX" sz="2000" dirty="0">
                <a:highlight>
                  <a:srgbClr val="FFFF00"/>
                </a:highlight>
              </a:rPr>
              <a:t>Oficial de cumplimiento y Comité de Comunicación y Control</a:t>
            </a:r>
            <a:r>
              <a:rPr lang="es-MX" sz="2000" dirty="0"/>
              <a:t>) </a:t>
            </a:r>
          </a:p>
          <a:p>
            <a:pPr algn="just"/>
            <a:r>
              <a:rPr lang="es-MX" sz="2000" dirty="0"/>
              <a:t>Tener con un sistema automatizado que coadyuve al cumplimiento de las medidas y procedimientos en materia de PLD y FT.</a:t>
            </a:r>
          </a:p>
          <a:p>
            <a:pPr algn="just"/>
            <a:r>
              <a:rPr lang="es-MX" sz="2000" b="1" dirty="0"/>
              <a:t>Obligación de la capacitación anual de PLD y FT, incluyendo al Consejo de Administración.</a:t>
            </a:r>
          </a:p>
        </p:txBody>
      </p:sp>
      <p:sp>
        <p:nvSpPr>
          <p:cNvPr id="2" name="Título 1">
            <a:extLst>
              <a:ext uri="{FF2B5EF4-FFF2-40B4-BE49-F238E27FC236}">
                <a16:creationId xmlns:a16="http://schemas.microsoft.com/office/drawing/2014/main" id="{6E214C9A-79BF-4A5A-A47C-03DF0FD83099}"/>
              </a:ext>
            </a:extLst>
          </p:cNvPr>
          <p:cNvSpPr>
            <a:spLocks noGrp="1"/>
          </p:cNvSpPr>
          <p:nvPr>
            <p:ph type="title"/>
          </p:nvPr>
        </p:nvSpPr>
        <p:spPr>
          <a:xfrm>
            <a:off x="457200" y="268573"/>
            <a:ext cx="8229600" cy="681563"/>
          </a:xfrm>
        </p:spPr>
        <p:txBody>
          <a:bodyPr/>
          <a:lstStyle/>
          <a:p>
            <a:r>
              <a:rPr lang="es-MX" sz="3600" b="1" dirty="0"/>
              <a:t>Reglas de PLD y FT</a:t>
            </a:r>
          </a:p>
        </p:txBody>
      </p:sp>
      <p:sp>
        <p:nvSpPr>
          <p:cNvPr id="5" name="Marcador de número de diapositiva 4">
            <a:extLst>
              <a:ext uri="{FF2B5EF4-FFF2-40B4-BE49-F238E27FC236}">
                <a16:creationId xmlns:a16="http://schemas.microsoft.com/office/drawing/2014/main" id="{6F62EADC-50FD-4E7F-B9D3-E7D8B4C65E90}"/>
              </a:ext>
            </a:extLst>
          </p:cNvPr>
          <p:cNvSpPr>
            <a:spLocks noGrp="1"/>
          </p:cNvSpPr>
          <p:nvPr>
            <p:ph type="sldNum" sz="quarter" idx="11"/>
          </p:nvPr>
        </p:nvSpPr>
        <p:spPr/>
        <p:txBody>
          <a:bodyPr/>
          <a:lstStyle/>
          <a:p>
            <a:fld id="{E3DD57F4-BF6A-4134-B1DF-19FD5820C997}" type="slidenum">
              <a:rPr lang="es-MX" smtClean="0"/>
              <a:pPr/>
              <a:t>92</a:t>
            </a:fld>
            <a:endParaRPr lang="es-MX" dirty="0"/>
          </a:p>
        </p:txBody>
      </p:sp>
    </p:spTree>
    <p:extLst>
      <p:ext uri="{BB962C8B-B14F-4D97-AF65-F5344CB8AC3E}">
        <p14:creationId xmlns:p14="http://schemas.microsoft.com/office/powerpoint/2010/main" val="24699384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F4CF282-70F5-47D0-90A8-8184B657A67D}"/>
              </a:ext>
            </a:extLst>
          </p:cNvPr>
          <p:cNvSpPr>
            <a:spLocks noGrp="1"/>
          </p:cNvSpPr>
          <p:nvPr>
            <p:ph sz="quarter" idx="10"/>
          </p:nvPr>
        </p:nvSpPr>
        <p:spPr>
          <a:xfrm>
            <a:off x="682625" y="1240695"/>
            <a:ext cx="7767638" cy="3526568"/>
          </a:xfrm>
        </p:spPr>
        <p:txBody>
          <a:bodyPr/>
          <a:lstStyle/>
          <a:p>
            <a:pPr marL="0" indent="0">
              <a:buNone/>
            </a:pPr>
            <a:r>
              <a:rPr lang="es-MX" sz="1800" b="1" dirty="0"/>
              <a:t>Identificación de Riesgos:</a:t>
            </a:r>
            <a:endParaRPr lang="es-MX" sz="1800" dirty="0"/>
          </a:p>
          <a:p>
            <a:r>
              <a:rPr lang="es-MX" sz="1800" dirty="0"/>
              <a:t>Detallar procesos para identificar riegos, indicando los Elementos e indicadores aplicables.</a:t>
            </a:r>
          </a:p>
          <a:p>
            <a:pPr marL="0" indent="0">
              <a:buNone/>
            </a:pPr>
            <a:endParaRPr lang="es-MX" sz="1800" b="1" dirty="0"/>
          </a:p>
          <a:p>
            <a:pPr marL="0" indent="0">
              <a:buNone/>
            </a:pPr>
            <a:r>
              <a:rPr lang="es-MX" sz="1800" b="1" dirty="0"/>
              <a:t>Indicadores de Riesgo:</a:t>
            </a:r>
            <a:endParaRPr lang="es-MX" sz="1800" dirty="0"/>
          </a:p>
          <a:p>
            <a:r>
              <a:rPr lang="es-MX" sz="1800" dirty="0"/>
              <a:t>Explicar porque cada uno de los indicadores respectivos hacen riesgoso al cliente</a:t>
            </a:r>
          </a:p>
          <a:p>
            <a:r>
              <a:rPr lang="es-MX" sz="1800" dirty="0"/>
              <a:t>Explicar el riesgo de operar en países o zonas geográficas de mayor riesgo</a:t>
            </a:r>
          </a:p>
          <a:p>
            <a:r>
              <a:rPr lang="es-MX" sz="1800" dirty="0"/>
              <a:t>Identificar el riesgo de operar en países o zonas geográficas de mayor riesgo</a:t>
            </a:r>
          </a:p>
          <a:p>
            <a:r>
              <a:rPr lang="es-MX" sz="1800" dirty="0"/>
              <a:t>Identificar el riesgo que implica la totalidad de las transacciones realizadas con sus clientes</a:t>
            </a:r>
          </a:p>
        </p:txBody>
      </p:sp>
      <p:sp>
        <p:nvSpPr>
          <p:cNvPr id="3" name="Título 2">
            <a:extLst>
              <a:ext uri="{FF2B5EF4-FFF2-40B4-BE49-F238E27FC236}">
                <a16:creationId xmlns:a16="http://schemas.microsoft.com/office/drawing/2014/main" id="{B8272BD3-A4BC-4757-BE51-D690A8272A65}"/>
              </a:ext>
            </a:extLst>
          </p:cNvPr>
          <p:cNvSpPr>
            <a:spLocks noGrp="1"/>
          </p:cNvSpPr>
          <p:nvPr>
            <p:ph type="title"/>
          </p:nvPr>
        </p:nvSpPr>
        <p:spPr>
          <a:xfrm>
            <a:off x="457200" y="383445"/>
            <a:ext cx="8229600" cy="857250"/>
          </a:xfrm>
        </p:spPr>
        <p:txBody>
          <a:bodyPr/>
          <a:lstStyle/>
          <a:p>
            <a:r>
              <a:rPr lang="es-MX" sz="2400" b="1" dirty="0"/>
              <a:t>Recomendaciones de la CNBV, relativas a la Metodología del Enfoque Basado en Riesgo. (A partir del 5 de marzo de 2018)</a:t>
            </a:r>
          </a:p>
        </p:txBody>
      </p:sp>
      <p:sp>
        <p:nvSpPr>
          <p:cNvPr id="5" name="Marcador de número de diapositiva 4">
            <a:extLst>
              <a:ext uri="{FF2B5EF4-FFF2-40B4-BE49-F238E27FC236}">
                <a16:creationId xmlns:a16="http://schemas.microsoft.com/office/drawing/2014/main" id="{881BEFF1-D72F-4768-B2E7-742C8F45B598}"/>
              </a:ext>
            </a:extLst>
          </p:cNvPr>
          <p:cNvSpPr>
            <a:spLocks noGrp="1"/>
          </p:cNvSpPr>
          <p:nvPr>
            <p:ph type="sldNum" sz="quarter" idx="11"/>
          </p:nvPr>
        </p:nvSpPr>
        <p:spPr/>
        <p:txBody>
          <a:bodyPr/>
          <a:lstStyle/>
          <a:p>
            <a:fld id="{E3DD57F4-BF6A-4134-B1DF-19FD5820C997}" type="slidenum">
              <a:rPr lang="es-MX" smtClean="0"/>
              <a:pPr/>
              <a:t>93</a:t>
            </a:fld>
            <a:endParaRPr lang="es-MX" dirty="0"/>
          </a:p>
        </p:txBody>
      </p:sp>
    </p:spTree>
    <p:extLst>
      <p:ext uri="{BB962C8B-B14F-4D97-AF65-F5344CB8AC3E}">
        <p14:creationId xmlns:p14="http://schemas.microsoft.com/office/powerpoint/2010/main" val="3936100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5920D1D-F150-459F-B037-A7E2898068A3}"/>
              </a:ext>
            </a:extLst>
          </p:cNvPr>
          <p:cNvSpPr>
            <a:spLocks noGrp="1"/>
          </p:cNvSpPr>
          <p:nvPr>
            <p:ph sz="quarter" idx="10"/>
          </p:nvPr>
        </p:nvSpPr>
        <p:spPr>
          <a:xfrm>
            <a:off x="365760" y="421565"/>
            <a:ext cx="8084503" cy="4300370"/>
          </a:xfrm>
        </p:spPr>
        <p:txBody>
          <a:bodyPr/>
          <a:lstStyle/>
          <a:p>
            <a:pPr marL="0" indent="0">
              <a:buNone/>
            </a:pPr>
            <a:r>
              <a:rPr lang="es-MX" sz="1500" b="1" dirty="0"/>
              <a:t>Elementos de Riesgo:</a:t>
            </a:r>
            <a:endParaRPr lang="es-MX" sz="1500" dirty="0"/>
          </a:p>
          <a:p>
            <a:r>
              <a:rPr lang="es-MX" sz="1500" dirty="0"/>
              <a:t>Identificar el riesgo que implica los canales de envío (presenciales y no presenciales) vinculadas a sus operaciones.</a:t>
            </a:r>
            <a:endParaRPr lang="es-MX" sz="1500" b="1" dirty="0"/>
          </a:p>
          <a:p>
            <a:pPr marL="0" indent="0">
              <a:buNone/>
            </a:pPr>
            <a:r>
              <a:rPr lang="es-MX" sz="1500" b="1" dirty="0"/>
              <a:t>Metodología del Enfoque Basado en Riesgo:</a:t>
            </a:r>
            <a:endParaRPr lang="es-MX" sz="1500" dirty="0"/>
          </a:p>
          <a:p>
            <a:r>
              <a:rPr lang="es-MX" sz="1500" dirty="0"/>
              <a:t>Documentar en que medida la Evaluación Nacional de Riesgos afectan al sujeto obligado para su operación.</a:t>
            </a:r>
          </a:p>
          <a:p>
            <a:pPr marL="0" indent="0" algn="just">
              <a:buNone/>
            </a:pPr>
            <a:r>
              <a:rPr lang="es-MX" sz="1500" b="1" dirty="0"/>
              <a:t>Medición de Riesgos:</a:t>
            </a:r>
            <a:endParaRPr lang="es-MX" sz="1500" dirty="0"/>
          </a:p>
          <a:p>
            <a:pPr algn="just"/>
            <a:r>
              <a:rPr lang="es-MX" sz="1500" dirty="0"/>
              <a:t>Describir los procesos de medición;</a:t>
            </a:r>
          </a:p>
          <a:p>
            <a:pPr algn="just"/>
            <a:r>
              <a:rPr lang="es-MX" sz="1500" dirty="0"/>
              <a:t>Establecer la relación entre los indicadores con los elementos;</a:t>
            </a:r>
          </a:p>
          <a:p>
            <a:pPr algn="just"/>
            <a:r>
              <a:rPr lang="es-MX" sz="1500" dirty="0"/>
              <a:t>Detallar la importancia de cada indicador de riesgo</a:t>
            </a:r>
          </a:p>
          <a:p>
            <a:pPr algn="just"/>
            <a:r>
              <a:rPr lang="es-MX" sz="1500" dirty="0"/>
              <a:t>Indicar quienes participaron en la elección y adecuación del método de medición de riesgos;</a:t>
            </a:r>
          </a:p>
          <a:p>
            <a:pPr algn="just"/>
            <a:r>
              <a:rPr lang="es-MX" sz="1500" dirty="0"/>
              <a:t>Señalar porque el método de medición de riesgos es el adecuado;</a:t>
            </a:r>
          </a:p>
          <a:p>
            <a:pPr algn="just"/>
            <a:r>
              <a:rPr lang="es-MX" sz="1500" dirty="0"/>
              <a:t>Identificar el rango de calificación de cada indicador considerando la probabilidad e impacto del mismo;</a:t>
            </a:r>
          </a:p>
          <a:p>
            <a:pPr algn="just"/>
            <a:r>
              <a:rPr lang="es-MX" sz="1500" dirty="0"/>
              <a:t>Precisar la probabilidad de que pueda darse una operación de PLD/FT y el impacto de la misma.</a:t>
            </a:r>
          </a:p>
        </p:txBody>
      </p:sp>
      <p:sp>
        <p:nvSpPr>
          <p:cNvPr id="3" name="Marcador de número de diapositiva 2">
            <a:extLst>
              <a:ext uri="{FF2B5EF4-FFF2-40B4-BE49-F238E27FC236}">
                <a16:creationId xmlns:a16="http://schemas.microsoft.com/office/drawing/2014/main" id="{B400457A-3009-42BF-AEF4-ED254E7DF3C7}"/>
              </a:ext>
            </a:extLst>
          </p:cNvPr>
          <p:cNvSpPr>
            <a:spLocks noGrp="1"/>
          </p:cNvSpPr>
          <p:nvPr>
            <p:ph type="sldNum" sz="quarter" idx="11"/>
          </p:nvPr>
        </p:nvSpPr>
        <p:spPr/>
        <p:txBody>
          <a:bodyPr/>
          <a:lstStyle/>
          <a:p>
            <a:fld id="{E3DD57F4-BF6A-4134-B1DF-19FD5820C997}" type="slidenum">
              <a:rPr lang="es-MX" smtClean="0"/>
              <a:pPr/>
              <a:t>94</a:t>
            </a:fld>
            <a:endParaRPr lang="es-MX" dirty="0"/>
          </a:p>
        </p:txBody>
      </p:sp>
    </p:spTree>
    <p:extLst>
      <p:ext uri="{BB962C8B-B14F-4D97-AF65-F5344CB8AC3E}">
        <p14:creationId xmlns:p14="http://schemas.microsoft.com/office/powerpoint/2010/main" val="3505381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55102F8-729A-4D8B-9D52-10D5259F0761}"/>
              </a:ext>
            </a:extLst>
          </p:cNvPr>
          <p:cNvSpPr>
            <a:spLocks noGrp="1"/>
          </p:cNvSpPr>
          <p:nvPr>
            <p:ph sz="quarter" idx="10"/>
          </p:nvPr>
        </p:nvSpPr>
        <p:spPr>
          <a:xfrm>
            <a:off x="682625" y="147361"/>
            <a:ext cx="7767638" cy="4619902"/>
          </a:xfrm>
        </p:spPr>
        <p:txBody>
          <a:bodyPr/>
          <a:lstStyle/>
          <a:p>
            <a:pPr marL="0" indent="0" algn="just">
              <a:buNone/>
            </a:pPr>
            <a:r>
              <a:rPr lang="es-MX" sz="2000" b="1" dirty="0"/>
              <a:t>Mitigantes:</a:t>
            </a:r>
            <a:endParaRPr lang="es-MX" sz="2000" dirty="0"/>
          </a:p>
          <a:p>
            <a:pPr algn="just"/>
            <a:r>
              <a:rPr lang="es-MX" sz="2000" dirty="0"/>
              <a:t>Indicar las razones por las que los mitigantes establecidos son acordes para amortiguar los riesgos;</a:t>
            </a:r>
          </a:p>
          <a:p>
            <a:pPr algn="just"/>
            <a:r>
              <a:rPr lang="es-MX" sz="2000" dirty="0"/>
              <a:t>Establecer mitigantes en función del perfil de riesgo;</a:t>
            </a:r>
          </a:p>
          <a:p>
            <a:pPr algn="just"/>
            <a:r>
              <a:rPr lang="es-MX" sz="2000" dirty="0"/>
              <a:t>Indicar la eficacia de los mitigantes sobre cada indicador de riesgo;</a:t>
            </a:r>
          </a:p>
          <a:p>
            <a:pPr algn="just"/>
            <a:r>
              <a:rPr lang="es-MX" sz="2000" b="1" dirty="0"/>
              <a:t>Precisar los efectos del gobierno corporativo como mitigante de riesgo inherente del sujeto obligado</a:t>
            </a:r>
            <a:r>
              <a:rPr lang="es-MX" sz="2000" dirty="0"/>
              <a:t>;</a:t>
            </a:r>
          </a:p>
          <a:p>
            <a:pPr algn="just"/>
            <a:r>
              <a:rPr lang="es-MX" sz="2000" dirty="0"/>
              <a:t>Precisar los efectos de la administración de Riesgos a nivel MACROECONÓMICO;</a:t>
            </a:r>
          </a:p>
          <a:p>
            <a:pPr algn="just"/>
            <a:r>
              <a:rPr lang="es-MX" sz="2000" dirty="0"/>
              <a:t>Precisar los efectos de la administración de Riesgos a nivel MICROECONÓMICO;</a:t>
            </a:r>
          </a:p>
          <a:p>
            <a:pPr algn="just"/>
            <a:r>
              <a:rPr lang="es-MX" sz="2000" dirty="0"/>
              <a:t>Precisar los efectos del Control interno, para ser considerado mitigante de riesgos;</a:t>
            </a:r>
          </a:p>
        </p:txBody>
      </p:sp>
      <p:sp>
        <p:nvSpPr>
          <p:cNvPr id="3" name="Marcador de número de diapositiva 2">
            <a:extLst>
              <a:ext uri="{FF2B5EF4-FFF2-40B4-BE49-F238E27FC236}">
                <a16:creationId xmlns:a16="http://schemas.microsoft.com/office/drawing/2014/main" id="{567FDD64-AE19-459E-8307-4E6E863C6680}"/>
              </a:ext>
            </a:extLst>
          </p:cNvPr>
          <p:cNvSpPr>
            <a:spLocks noGrp="1"/>
          </p:cNvSpPr>
          <p:nvPr>
            <p:ph type="sldNum" sz="quarter" idx="11"/>
          </p:nvPr>
        </p:nvSpPr>
        <p:spPr/>
        <p:txBody>
          <a:bodyPr/>
          <a:lstStyle/>
          <a:p>
            <a:fld id="{E3DD57F4-BF6A-4134-B1DF-19FD5820C997}" type="slidenum">
              <a:rPr lang="es-MX" smtClean="0"/>
              <a:pPr/>
              <a:t>95</a:t>
            </a:fld>
            <a:endParaRPr lang="es-MX" dirty="0"/>
          </a:p>
        </p:txBody>
      </p:sp>
    </p:spTree>
    <p:extLst>
      <p:ext uri="{BB962C8B-B14F-4D97-AF65-F5344CB8AC3E}">
        <p14:creationId xmlns:p14="http://schemas.microsoft.com/office/powerpoint/2010/main" val="12012867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12228339-DCCE-4591-8453-CD6B488F3F4D}"/>
              </a:ext>
            </a:extLst>
          </p:cNvPr>
          <p:cNvSpPr>
            <a:spLocks noGrp="1"/>
          </p:cNvSpPr>
          <p:nvPr>
            <p:ph sz="quarter" idx="10"/>
          </p:nvPr>
        </p:nvSpPr>
        <p:spPr>
          <a:xfrm>
            <a:off x="796925" y="1019052"/>
            <a:ext cx="7767638" cy="3105395"/>
          </a:xfrm>
        </p:spPr>
        <p:txBody>
          <a:bodyPr>
            <a:normAutofit/>
          </a:bodyPr>
          <a:lstStyle/>
          <a:p>
            <a:pPr algn="just"/>
            <a:r>
              <a:rPr lang="es-MX" sz="2000" dirty="0"/>
              <a:t>Precisar los efectos de la revisión de la aplicación de las políticas y procedimientos como mitigante de riesgos</a:t>
            </a:r>
          </a:p>
          <a:p>
            <a:pPr algn="just"/>
            <a:r>
              <a:rPr lang="es-MX" sz="2000" dirty="0"/>
              <a:t>Precisar los efectos de las estructuras internas como mitigantes de riesgo, así como de la capacitación del los funcionarios obligados a capacitarse;</a:t>
            </a:r>
          </a:p>
          <a:p>
            <a:pPr algn="just"/>
            <a:r>
              <a:rPr lang="es-MX" sz="2000" dirty="0"/>
              <a:t>Precisar los efectos del Manual de PLD/FT, como mitigante de riesgo;</a:t>
            </a:r>
          </a:p>
          <a:p>
            <a:pPr algn="just"/>
            <a:r>
              <a:rPr lang="es-MX" sz="2000" dirty="0"/>
              <a:t>Precisar los efectos del sistema de PLD/FT, como mitigante de riesgo;</a:t>
            </a:r>
          </a:p>
          <a:p>
            <a:pPr algn="just"/>
            <a:r>
              <a:rPr lang="es-MX" sz="2000" dirty="0"/>
              <a:t>Precisar los efectos de la capacitación en materia de PLD/FT, como mitigante de riesgo;</a:t>
            </a:r>
          </a:p>
          <a:p>
            <a:endParaRPr lang="es-MX" sz="2000" dirty="0"/>
          </a:p>
        </p:txBody>
      </p:sp>
      <p:sp>
        <p:nvSpPr>
          <p:cNvPr id="3" name="Marcador de número de diapositiva 2">
            <a:extLst>
              <a:ext uri="{FF2B5EF4-FFF2-40B4-BE49-F238E27FC236}">
                <a16:creationId xmlns:a16="http://schemas.microsoft.com/office/drawing/2014/main" id="{1D17CFC2-D179-45D1-A826-AD8FB5DC1733}"/>
              </a:ext>
            </a:extLst>
          </p:cNvPr>
          <p:cNvSpPr>
            <a:spLocks noGrp="1"/>
          </p:cNvSpPr>
          <p:nvPr>
            <p:ph type="sldNum" sz="quarter" idx="11"/>
          </p:nvPr>
        </p:nvSpPr>
        <p:spPr/>
        <p:txBody>
          <a:bodyPr/>
          <a:lstStyle/>
          <a:p>
            <a:fld id="{E3DD57F4-BF6A-4134-B1DF-19FD5820C997}" type="slidenum">
              <a:rPr lang="es-MX" smtClean="0"/>
              <a:pPr/>
              <a:t>96</a:t>
            </a:fld>
            <a:endParaRPr lang="es-MX" dirty="0"/>
          </a:p>
        </p:txBody>
      </p:sp>
    </p:spTree>
    <p:extLst>
      <p:ext uri="{BB962C8B-B14F-4D97-AF65-F5344CB8AC3E}">
        <p14:creationId xmlns:p14="http://schemas.microsoft.com/office/powerpoint/2010/main" val="24462602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5188E-C6FF-4242-A494-6D9786FDD0C6}"/>
              </a:ext>
            </a:extLst>
          </p:cNvPr>
          <p:cNvSpPr>
            <a:spLocks noGrp="1"/>
          </p:cNvSpPr>
          <p:nvPr>
            <p:ph type="title"/>
          </p:nvPr>
        </p:nvSpPr>
        <p:spPr>
          <a:xfrm>
            <a:off x="582930" y="1714500"/>
            <a:ext cx="8229600" cy="857250"/>
          </a:xfrm>
        </p:spPr>
        <p:txBody>
          <a:bodyPr>
            <a:normAutofit fontScale="90000"/>
          </a:bodyPr>
          <a:lstStyle/>
          <a:p>
            <a:r>
              <a:rPr lang="es-MX" b="1" dirty="0">
                <a:solidFill>
                  <a:schemeClr val="accent1"/>
                </a:solidFill>
                <a:latin typeface="+mj-lt"/>
              </a:rPr>
              <a:t>VII. ESTRATEGIAS FISCALES APLICABLES A LAS SOFOM</a:t>
            </a:r>
            <a:endParaRPr lang="es-MX" dirty="0">
              <a:solidFill>
                <a:schemeClr val="accent1"/>
              </a:solidFill>
              <a:latin typeface="+mj-lt"/>
            </a:endParaRPr>
          </a:p>
        </p:txBody>
      </p:sp>
      <p:sp>
        <p:nvSpPr>
          <p:cNvPr id="5" name="Marcador de número de diapositiva 4">
            <a:extLst>
              <a:ext uri="{FF2B5EF4-FFF2-40B4-BE49-F238E27FC236}">
                <a16:creationId xmlns:a16="http://schemas.microsoft.com/office/drawing/2014/main" id="{0840B0A2-6BA1-4C87-BF99-A5043913A653}"/>
              </a:ext>
            </a:extLst>
          </p:cNvPr>
          <p:cNvSpPr>
            <a:spLocks noGrp="1"/>
          </p:cNvSpPr>
          <p:nvPr>
            <p:ph type="sldNum" sz="quarter" idx="11"/>
          </p:nvPr>
        </p:nvSpPr>
        <p:spPr/>
        <p:txBody>
          <a:bodyPr/>
          <a:lstStyle/>
          <a:p>
            <a:fld id="{E3DD57F4-BF6A-4134-B1DF-19FD5820C997}" type="slidenum">
              <a:rPr lang="es-MX" smtClean="0"/>
              <a:pPr/>
              <a:t>97</a:t>
            </a:fld>
            <a:endParaRPr lang="es-MX" dirty="0"/>
          </a:p>
        </p:txBody>
      </p:sp>
    </p:spTree>
    <p:extLst>
      <p:ext uri="{BB962C8B-B14F-4D97-AF65-F5344CB8AC3E}">
        <p14:creationId xmlns:p14="http://schemas.microsoft.com/office/powerpoint/2010/main" val="3497223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4E8B91-BB7F-4BFF-A0E0-7E8986AC6E54}"/>
              </a:ext>
            </a:extLst>
          </p:cNvPr>
          <p:cNvSpPr>
            <a:spLocks noGrp="1"/>
          </p:cNvSpPr>
          <p:nvPr>
            <p:ph sz="quarter" idx="10"/>
          </p:nvPr>
        </p:nvSpPr>
        <p:spPr>
          <a:xfrm>
            <a:off x="682625" y="849853"/>
            <a:ext cx="7767638" cy="3917409"/>
          </a:xfrm>
        </p:spPr>
        <p:txBody>
          <a:bodyPr/>
          <a:lstStyle/>
          <a:p>
            <a:r>
              <a:rPr lang="es-MX" sz="1800" dirty="0"/>
              <a:t>Fondos federales</a:t>
            </a:r>
          </a:p>
          <a:p>
            <a:endParaRPr lang="es-MX" sz="1800" dirty="0"/>
          </a:p>
          <a:p>
            <a:r>
              <a:rPr lang="es-MX" sz="1800" dirty="0"/>
              <a:t>Fondos estatales</a:t>
            </a:r>
          </a:p>
          <a:p>
            <a:endParaRPr lang="es-MX" sz="1800" dirty="0"/>
          </a:p>
          <a:p>
            <a:r>
              <a:rPr lang="es-MX" sz="1800" dirty="0"/>
              <a:t>Bolsa mexicana de Valores</a:t>
            </a:r>
          </a:p>
          <a:p>
            <a:pPr lvl="1"/>
            <a:r>
              <a:rPr lang="es-MX" sz="1800" dirty="0"/>
              <a:t>Colocaciones de deuda nacional a corto plazo</a:t>
            </a:r>
          </a:p>
          <a:p>
            <a:pPr lvl="1"/>
            <a:r>
              <a:rPr lang="es-MX" sz="1800" dirty="0"/>
              <a:t>Obligaciones quirografarias</a:t>
            </a:r>
          </a:p>
          <a:p>
            <a:endParaRPr lang="es-MX" sz="1800" dirty="0"/>
          </a:p>
          <a:p>
            <a:r>
              <a:rPr lang="es-MX" sz="1800" dirty="0"/>
              <a:t>Bancos</a:t>
            </a:r>
          </a:p>
          <a:p>
            <a:endParaRPr lang="es-MX" sz="1800" dirty="0"/>
          </a:p>
          <a:p>
            <a:r>
              <a:rPr lang="es-MX" sz="1800" dirty="0"/>
              <a:t>Bonos sin garantía sénior en mercados internacionales</a:t>
            </a:r>
          </a:p>
        </p:txBody>
      </p:sp>
      <p:sp>
        <p:nvSpPr>
          <p:cNvPr id="2" name="Título 1">
            <a:extLst>
              <a:ext uri="{FF2B5EF4-FFF2-40B4-BE49-F238E27FC236}">
                <a16:creationId xmlns:a16="http://schemas.microsoft.com/office/drawing/2014/main" id="{3BB8AFF1-C716-45B9-BCD5-EEFA7AB19540}"/>
              </a:ext>
            </a:extLst>
          </p:cNvPr>
          <p:cNvSpPr>
            <a:spLocks noGrp="1"/>
          </p:cNvSpPr>
          <p:nvPr>
            <p:ph type="title"/>
          </p:nvPr>
        </p:nvSpPr>
        <p:spPr>
          <a:xfrm>
            <a:off x="457200" y="179049"/>
            <a:ext cx="8229600" cy="670805"/>
          </a:xfrm>
        </p:spPr>
        <p:txBody>
          <a:bodyPr>
            <a:normAutofit/>
          </a:bodyPr>
          <a:lstStyle/>
          <a:p>
            <a:r>
              <a:rPr lang="es-MX" sz="3600" b="1" dirty="0"/>
              <a:t>Fondeo de recursos para operación</a:t>
            </a:r>
          </a:p>
        </p:txBody>
      </p:sp>
      <p:sp>
        <p:nvSpPr>
          <p:cNvPr id="5" name="Marcador de número de diapositiva 4">
            <a:extLst>
              <a:ext uri="{FF2B5EF4-FFF2-40B4-BE49-F238E27FC236}">
                <a16:creationId xmlns:a16="http://schemas.microsoft.com/office/drawing/2014/main" id="{9415ABCD-E186-453A-BE0F-B8B1DCDC4A6C}"/>
              </a:ext>
            </a:extLst>
          </p:cNvPr>
          <p:cNvSpPr>
            <a:spLocks noGrp="1"/>
          </p:cNvSpPr>
          <p:nvPr>
            <p:ph type="sldNum" sz="quarter" idx="11"/>
          </p:nvPr>
        </p:nvSpPr>
        <p:spPr/>
        <p:txBody>
          <a:bodyPr/>
          <a:lstStyle/>
          <a:p>
            <a:fld id="{E3DD57F4-BF6A-4134-B1DF-19FD5820C997}" type="slidenum">
              <a:rPr lang="es-MX" smtClean="0"/>
              <a:pPr/>
              <a:t>98</a:t>
            </a:fld>
            <a:endParaRPr lang="es-MX" dirty="0"/>
          </a:p>
        </p:txBody>
      </p:sp>
    </p:spTree>
    <p:extLst>
      <p:ext uri="{BB962C8B-B14F-4D97-AF65-F5344CB8AC3E}">
        <p14:creationId xmlns:p14="http://schemas.microsoft.com/office/powerpoint/2010/main" val="17058869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4E8B91-BB7F-4BFF-A0E0-7E8986AC6E54}"/>
              </a:ext>
            </a:extLst>
          </p:cNvPr>
          <p:cNvSpPr>
            <a:spLocks noGrp="1"/>
          </p:cNvSpPr>
          <p:nvPr>
            <p:ph sz="quarter" idx="10"/>
          </p:nvPr>
        </p:nvSpPr>
        <p:spPr>
          <a:xfrm>
            <a:off x="774065" y="1513114"/>
            <a:ext cx="7767638" cy="2406650"/>
          </a:xfrm>
        </p:spPr>
        <p:txBody>
          <a:bodyPr/>
          <a:lstStyle/>
          <a:p>
            <a:pPr>
              <a:buFont typeface="Arial" panose="020B0604020202020204" pitchFamily="34" charset="0"/>
              <a:buChar char="•"/>
            </a:pPr>
            <a:r>
              <a:rPr lang="es-MX" sz="1400" dirty="0"/>
              <a:t>Banca de desarrollo</a:t>
            </a:r>
          </a:p>
          <a:p>
            <a:pPr marL="0" indent="0">
              <a:buNone/>
            </a:pPr>
            <a:r>
              <a:rPr lang="es-MX" sz="1400" dirty="0"/>
              <a:t> </a:t>
            </a:r>
          </a:p>
          <a:p>
            <a:pPr>
              <a:buFont typeface="Arial" panose="020B0604020202020204" pitchFamily="34" charset="0"/>
              <a:buChar char="•"/>
            </a:pPr>
            <a:r>
              <a:rPr lang="es-MX" sz="1400" dirty="0"/>
              <a:t>Emisión de deuda privada </a:t>
            </a:r>
          </a:p>
          <a:p>
            <a:pPr>
              <a:buFont typeface="Arial" panose="020B0604020202020204" pitchFamily="34" charset="0"/>
              <a:buChar char="•"/>
            </a:pPr>
            <a:endParaRPr lang="es-MX" sz="1400" dirty="0"/>
          </a:p>
          <a:p>
            <a:pPr>
              <a:buFont typeface="Arial" panose="020B0604020202020204" pitchFamily="34" charset="0"/>
              <a:buChar char="•"/>
            </a:pPr>
            <a:r>
              <a:rPr lang="es-MX" sz="1400" dirty="0"/>
              <a:t>Fondos de capital </a:t>
            </a:r>
          </a:p>
          <a:p>
            <a:pPr>
              <a:buFont typeface="Arial" panose="020B0604020202020204" pitchFamily="34" charset="0"/>
              <a:buChar char="•"/>
            </a:pPr>
            <a:endParaRPr lang="es-MX" sz="1400" dirty="0"/>
          </a:p>
          <a:p>
            <a:pPr>
              <a:buFont typeface="Arial" panose="020B0604020202020204" pitchFamily="34" charset="0"/>
              <a:buChar char="•"/>
            </a:pPr>
            <a:r>
              <a:rPr lang="es-MX" sz="1400" dirty="0"/>
              <a:t>Fondos u organismos internacionales</a:t>
            </a:r>
          </a:p>
          <a:p>
            <a:pPr>
              <a:buFont typeface="Arial" panose="020B0604020202020204" pitchFamily="34" charset="0"/>
              <a:buChar char="•"/>
            </a:pPr>
            <a:endParaRPr lang="es-MX" sz="1400" dirty="0"/>
          </a:p>
          <a:p>
            <a:pPr>
              <a:buFont typeface="Arial" panose="020B0604020202020204" pitchFamily="34" charset="0"/>
              <a:buChar char="•"/>
            </a:pPr>
            <a:r>
              <a:rPr lang="es-MX" sz="1400" dirty="0"/>
              <a:t>Préstamos de accionistas</a:t>
            </a:r>
          </a:p>
          <a:p>
            <a:pPr>
              <a:buFont typeface="Arial" panose="020B0604020202020204" pitchFamily="34" charset="0"/>
              <a:buChar char="•"/>
            </a:pPr>
            <a:endParaRPr lang="es-MX" sz="1400" dirty="0"/>
          </a:p>
          <a:p>
            <a:pPr>
              <a:buFont typeface="Arial" panose="020B0604020202020204" pitchFamily="34" charset="0"/>
              <a:buChar char="•"/>
            </a:pPr>
            <a:r>
              <a:rPr lang="es-MX" sz="1400" dirty="0"/>
              <a:t>Y, muy a menudo de familiares y amigos, cuando la SOFOM es una SAPI</a:t>
            </a:r>
          </a:p>
        </p:txBody>
      </p:sp>
      <p:sp>
        <p:nvSpPr>
          <p:cNvPr id="2" name="Título 1">
            <a:extLst>
              <a:ext uri="{FF2B5EF4-FFF2-40B4-BE49-F238E27FC236}">
                <a16:creationId xmlns:a16="http://schemas.microsoft.com/office/drawing/2014/main" id="{3BB8AFF1-C716-45B9-BCD5-EEFA7AB19540}"/>
              </a:ext>
            </a:extLst>
          </p:cNvPr>
          <p:cNvSpPr>
            <a:spLocks noGrp="1"/>
          </p:cNvSpPr>
          <p:nvPr>
            <p:ph type="title"/>
          </p:nvPr>
        </p:nvSpPr>
        <p:spPr/>
        <p:txBody>
          <a:bodyPr>
            <a:normAutofit/>
          </a:bodyPr>
          <a:lstStyle/>
          <a:p>
            <a:r>
              <a:rPr lang="es-MX" sz="3600" b="1" dirty="0"/>
              <a:t>Fondeo de recursos para operación</a:t>
            </a:r>
          </a:p>
        </p:txBody>
      </p:sp>
      <p:sp>
        <p:nvSpPr>
          <p:cNvPr id="5" name="Marcador de número de diapositiva 4">
            <a:extLst>
              <a:ext uri="{FF2B5EF4-FFF2-40B4-BE49-F238E27FC236}">
                <a16:creationId xmlns:a16="http://schemas.microsoft.com/office/drawing/2014/main" id="{745356C8-DF71-4020-8A3A-186EB37D04AC}"/>
              </a:ext>
            </a:extLst>
          </p:cNvPr>
          <p:cNvSpPr>
            <a:spLocks noGrp="1"/>
          </p:cNvSpPr>
          <p:nvPr>
            <p:ph type="sldNum" sz="quarter" idx="11"/>
          </p:nvPr>
        </p:nvSpPr>
        <p:spPr/>
        <p:txBody>
          <a:bodyPr/>
          <a:lstStyle/>
          <a:p>
            <a:fld id="{E3DD57F4-BF6A-4134-B1DF-19FD5820C997}" type="slidenum">
              <a:rPr lang="es-MX" smtClean="0"/>
              <a:pPr/>
              <a:t>99</a:t>
            </a:fld>
            <a:endParaRPr lang="es-MX" dirty="0"/>
          </a:p>
        </p:txBody>
      </p:sp>
    </p:spTree>
    <p:extLst>
      <p:ext uri="{BB962C8B-B14F-4D97-AF65-F5344CB8AC3E}">
        <p14:creationId xmlns:p14="http://schemas.microsoft.com/office/powerpoint/2010/main" val="1694893900"/>
      </p:ext>
    </p:extLst>
  </p:cSld>
  <p:clrMapOvr>
    <a:masterClrMapping/>
  </p:clrMapOvr>
</p:sld>
</file>

<file path=ppt/theme/theme1.xml><?xml version="1.0" encoding="utf-8"?>
<a:theme xmlns:a="http://schemas.openxmlformats.org/drawingml/2006/main" name="Office Theme">
  <a:themeElements>
    <a:clrScheme name="COFIDE">
      <a:dk1>
        <a:srgbClr val="323232"/>
      </a:dk1>
      <a:lt1>
        <a:sysClr val="window" lastClr="FFFFFF"/>
      </a:lt1>
      <a:dk2>
        <a:srgbClr val="1F497D"/>
      </a:dk2>
      <a:lt2>
        <a:srgbClr val="EEECE1"/>
      </a:lt2>
      <a:accent1>
        <a:srgbClr val="97C124"/>
      </a:accent1>
      <a:accent2>
        <a:srgbClr val="00558E"/>
      </a:accent2>
      <a:accent3>
        <a:srgbClr val="3195BC"/>
      </a:accent3>
      <a:accent4>
        <a:srgbClr val="383F4F"/>
      </a:accent4>
      <a:accent5>
        <a:srgbClr val="848587"/>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1182</TotalTime>
  <Words>8663</Words>
  <Application>Microsoft Office PowerPoint</Application>
  <PresentationFormat>Presentación en pantalla (16:9)</PresentationFormat>
  <Paragraphs>812</Paragraphs>
  <Slides>108</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108</vt:i4>
      </vt:variant>
    </vt:vector>
  </HeadingPairs>
  <TitlesOfParts>
    <vt:vector size="114" baseType="lpstr">
      <vt:lpstr>Arial</vt:lpstr>
      <vt:lpstr>Calibri</vt:lpstr>
      <vt:lpstr>Century Gothic</vt:lpstr>
      <vt:lpstr>Helvetica LT Std</vt:lpstr>
      <vt:lpstr>Wingdings</vt:lpstr>
      <vt:lpstr>Office Theme</vt:lpstr>
      <vt:lpstr>SOFOMES: TRATAMIENTO JURÍDICO, FISCAL Y FINANCIERO (INCLUYE IMPLICACIONES FISCALES Y PENALES SOBRE LAVADO DE DINERO)</vt:lpstr>
      <vt:lpstr>Objetivo General</vt:lpstr>
      <vt:lpstr>Temática</vt:lpstr>
      <vt:lpstr>Temática</vt:lpstr>
      <vt:lpstr>Temática</vt:lpstr>
      <vt:lpstr>Temática</vt:lpstr>
      <vt:lpstr>I. ANTECEDENTES</vt:lpstr>
      <vt:lpstr>Reformas a las leyes mercantiles 2006 y 2014</vt:lpstr>
      <vt:lpstr>Tipos de SOFOMES</vt:lpstr>
      <vt:lpstr>SOFOM regulada (ER)</vt:lpstr>
      <vt:lpstr>Presentación de PowerPoint</vt:lpstr>
      <vt:lpstr>SOFOM no regulada (ENR)</vt:lpstr>
      <vt:lpstr>Ley general de títulos y operaciones de rédito</vt:lpstr>
      <vt:lpstr>Ley de instituciones de crédito</vt:lpstr>
      <vt:lpstr>II. REQUISITOS DE CONSTITUCIÓN</vt:lpstr>
      <vt:lpstr>Sociedad anónima</vt:lpstr>
      <vt:lpstr>Objeto social</vt:lpstr>
      <vt:lpstr>Constitución de una Sociedad Anónima (Art.90 LGSM)</vt:lpstr>
      <vt:lpstr>Constitución de una Sociedad Anónima (Art.90 LGSM)</vt:lpstr>
      <vt:lpstr>Presentación de PowerPoint</vt:lpstr>
      <vt:lpstr>Sociedad anónima promotora de inversión</vt:lpstr>
      <vt:lpstr>Administración con libertad corporativa</vt:lpstr>
      <vt:lpstr>GOBIERNO CORPORATIVO</vt:lpstr>
      <vt:lpstr>Definición</vt:lpstr>
      <vt:lpstr>Presentación de PowerPoint</vt:lpstr>
      <vt:lpstr>Emisión de diversas series accionarias (Artículos 111 al 114 LGSM)</vt:lpstr>
      <vt:lpstr>Limitación para la transmisión de propiedad de las acciones</vt:lpstr>
      <vt:lpstr>Requisito que debe cumplirse dentro de los estatutos sociales (Artículo 91, F. VII)</vt:lpstr>
      <vt:lpstr>Requisito que debe cumplirse dentro de los estatutos sociales (Artículo 94, F. VII)</vt:lpstr>
      <vt:lpstr>Presentación de PowerPoint</vt:lpstr>
      <vt:lpstr>Presentación de PowerPoint</vt:lpstr>
      <vt:lpstr>Amortización de las acciones (Artículo 136 LGSM)</vt:lpstr>
      <vt:lpstr>Responsabilidad de los administradores (Art. 157 LGSM)</vt:lpstr>
      <vt:lpstr>III. REGLAS DE OPERACIÓN</vt:lpstr>
      <vt:lpstr>SOFOM E.R.</vt:lpstr>
      <vt:lpstr>SOFOM E.R.</vt:lpstr>
      <vt:lpstr>SOFOM E.N.R.</vt:lpstr>
      <vt:lpstr>Presentación de PowerPoint</vt:lpstr>
      <vt:lpstr>Presentación de PowerPoint</vt:lpstr>
      <vt:lpstr>Actividades habituales</vt:lpstr>
      <vt:lpstr>Otras actividades</vt:lpstr>
      <vt:lpstr>Dictamen para cumplimiento de información en materia de lavado de dinero</vt:lpstr>
      <vt:lpstr>Integrante del Sistema Financiero</vt:lpstr>
      <vt:lpstr>Dictamen para cumplimiento de información en materia de lavado de dinero</vt:lpstr>
      <vt:lpstr>Alcance de la auditoría</vt:lpstr>
      <vt:lpstr>IV. ANÁLISIS JURÍDICO FISCAL DE LAS PRINCIPALES OPERACIONES</vt:lpstr>
      <vt:lpstr>Contrato de apertura de crédito</vt:lpstr>
      <vt:lpstr>Tipos de crédito</vt:lpstr>
      <vt:lpstr>Contrato de arrendamiento financiero</vt:lpstr>
      <vt:lpstr>Estructuras utilizadas en la práctica profesional</vt:lpstr>
      <vt:lpstr>Modalidades</vt:lpstr>
      <vt:lpstr>Arrendamiento Total</vt:lpstr>
      <vt:lpstr>Arrendamiento Ficticio</vt:lpstr>
      <vt:lpstr>Arrendamiento Neto</vt:lpstr>
      <vt:lpstr>Arrendamiento Global</vt:lpstr>
      <vt:lpstr>Contrato de factoraje financiero</vt:lpstr>
      <vt:lpstr>Presentación de PowerPoint</vt:lpstr>
      <vt:lpstr>Tipos de factoraje financiero</vt:lpstr>
      <vt:lpstr>Contrato de fideicomiso de garantía</vt:lpstr>
      <vt:lpstr>Presentación de PowerPoint</vt:lpstr>
      <vt:lpstr>V. TRATAMIENTO FISCAL EN MATERIA DEL ISR E IVA</vt:lpstr>
      <vt:lpstr>Concepto de interés</vt:lpstr>
      <vt:lpstr>Presentación de PowerPoint</vt:lpstr>
      <vt:lpstr>Integrante del sistema financiero</vt:lpstr>
      <vt:lpstr>Presentación de PowerPoint</vt:lpstr>
      <vt:lpstr>Reglas de acumulación y deducción de intereses</vt:lpstr>
      <vt:lpstr>Intereses exentos y gravados para efectos de IVA</vt:lpstr>
      <vt:lpstr>Presentación de PowerPoint</vt:lpstr>
      <vt:lpstr>Obligación de retener ISR e IVA de los intereses</vt:lpstr>
      <vt:lpstr>Obligaciones de presentación de declaraciones</vt:lpstr>
      <vt:lpstr>Principales registros contables</vt:lpstr>
      <vt:lpstr>VI. OBLIGACIONES EN MATERIA DE LAVADO DE DINERO</vt:lpstr>
      <vt:lpstr>Información a la CONDUSEF</vt:lpstr>
      <vt:lpstr>Información a la CNBV</vt:lpstr>
      <vt:lpstr>Información a la CNVB</vt:lpstr>
      <vt:lpstr>Presentación de PowerPoint</vt:lpstr>
      <vt:lpstr>Complemento de datos y documentos a enviar</vt:lpstr>
      <vt:lpstr>Seguimiento a solicitud</vt:lpstr>
      <vt:lpstr>Requerimientos técnicos</vt:lpstr>
      <vt:lpstr>Generar carta de conformidad y entregarla a la CNVB</vt:lpstr>
      <vt:lpstr>Generar carta de conformidad y entregarla a la CNVB</vt:lpstr>
      <vt:lpstr>Generar carta de conformidad y entregarla a la CNVB</vt:lpstr>
      <vt:lpstr>Activar cuenta única SITI</vt:lpstr>
      <vt:lpstr>Implicaciones fiscales de la Ley Antilavado de dinero</vt:lpstr>
      <vt:lpstr>Presentación de PowerPoint</vt:lpstr>
      <vt:lpstr>Infracciones y multas</vt:lpstr>
      <vt:lpstr>Presentación de PowerPoint</vt:lpstr>
      <vt:lpstr>Dictamen técnico</vt:lpstr>
      <vt:lpstr>Dictamen técnico</vt:lpstr>
      <vt:lpstr>Presentación de PowerPoint</vt:lpstr>
      <vt:lpstr>Presentación de PowerPoint</vt:lpstr>
      <vt:lpstr>Reglas de PLD y FT</vt:lpstr>
      <vt:lpstr>Recomendaciones de la CNBV, relativas a la Metodología del Enfoque Basado en Riesgo. (A partir del 5 de marzo de 2018)</vt:lpstr>
      <vt:lpstr>Presentación de PowerPoint</vt:lpstr>
      <vt:lpstr>Presentación de PowerPoint</vt:lpstr>
      <vt:lpstr>Presentación de PowerPoint</vt:lpstr>
      <vt:lpstr>VII. ESTRATEGIAS FISCALES APLICABLES A LAS SOFOM</vt:lpstr>
      <vt:lpstr>Fondeo de recursos para operación</vt:lpstr>
      <vt:lpstr>Fondeo de recursos para operación</vt:lpstr>
      <vt:lpstr>Pago de intereses a los acreedores</vt:lpstr>
      <vt:lpstr>Aportaciones de capital</vt:lpstr>
      <vt:lpstr>Aportaciones para futuros aumentos de capital</vt:lpstr>
      <vt:lpstr>Retiros de dinero para los accionistas</vt:lpstr>
      <vt:lpstr>VIII. PANORAMA FINANCIERO ACTUAL DE LAS SOFOMES</vt:lpstr>
      <vt:lpstr>Operación de las SOFOMES</vt:lpstr>
      <vt:lpstr>Financiamientos de SOFOMES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Mónica Caire</dc:creator>
  <cp:lastModifiedBy>Mónica Caire</cp:lastModifiedBy>
  <cp:revision>85</cp:revision>
  <dcterms:created xsi:type="dcterms:W3CDTF">2021-01-10T02:21:38Z</dcterms:created>
  <dcterms:modified xsi:type="dcterms:W3CDTF">2021-01-19T06:26:39Z</dcterms:modified>
</cp:coreProperties>
</file>