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97" r:id="rId4"/>
    <p:sldId id="303" r:id="rId5"/>
    <p:sldId id="317" r:id="rId6"/>
    <p:sldId id="30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30C19-F51D-4321-8508-EDBA38E63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CEEE7F-CB75-4748-BF72-1B56013E5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B722D8-2BBE-47D5-A7FB-52839C2C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F93AD8-1EC1-4D93-B8D6-F31941B1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7BC4DA-8A02-4EDE-BCD2-F32FD3CC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718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B6B66-470C-40B5-AC4F-FF68A386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1413B8-0C1D-4C41-8D8C-A52BF9D176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CFBABC-C4EC-4932-9BA1-06DA11B4B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9D38C8-A5E7-45CA-9502-9DAF20BC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B9EB1-B576-48DC-A257-08A4FD1B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1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BA0A75-B86C-4127-8C1F-F5182A77C7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4D1738-0491-42B2-A9C5-FCA5D6324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4C72E-F26A-431E-8C53-BD7CA69E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2EF73-FAE1-47BF-98C5-40442055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1BA6A7-4F76-4471-BCDD-2E464C66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5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B3892-7C7C-46ED-B3D0-FA350486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C60CAE-E88D-4213-8A3F-E853DCECC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06B36-66C5-4FF9-AFD5-1B1C7C489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5D2D4-1337-4E97-8424-FCB1A4D0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689C2-AF87-4DC3-9167-84C64634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85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3373E-9190-4F32-93CD-4732684F9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1E32E5-6D55-498F-82EF-0CCD05284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86051-F024-45C9-9FC0-CA1FEF0B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60C16-F90A-4456-84D3-97250D68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527665-28D9-4C05-A0B1-D7234B02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20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37AC3-6AF4-4D19-8D50-837D4EC8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AED6B-E019-4DD3-82BB-9B71EDC1B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7F071B-8A50-4883-BD7F-0DD04C44B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273B13-7A26-4BF8-A4A5-0E356CF61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93CD25-92E9-4B03-9969-17F06BA2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FB8A2F-21E7-41D4-9017-92806755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5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8B2ED-15C9-4A1F-88CE-CBDEF1FE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10D7FD-F3B8-4094-912B-4D3C26BEE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989B67-67AC-49E7-B37F-A7E1D8448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7CF76B-0F0E-4FD3-AF06-472AFB457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9C2EDD-0696-4171-921D-E8332FE07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8BB39A-A85B-4013-8EA4-904FBD19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DEA194-5C4F-42EE-BEC5-F5BA8A0A7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B1AD9C-5CE3-4EB6-923E-9A1AF2A8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40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0B9F1-B5E4-4CB1-B623-1D28AF0B1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9869A-1A2B-4693-862A-8FF86847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0B60F07-D9D7-4DA4-812C-F5D86C776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04F8F9-AB18-4AD5-8CB2-F0991C41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33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2F7C44-9086-424E-9613-23317CF8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EB147C-9FE5-45EF-888E-D1400752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8D2544-B833-45CC-BADA-64BEC4FC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657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52A521-1189-4B19-A9E0-A859728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E954CD-F076-4E2D-AC02-FACD0DC61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A8366D-1EB2-4F31-8E0F-DB9B04583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84A8B2-CB48-4859-B827-B3CFB28B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E2AFB8-0B14-4493-9ACA-1C87325D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A0086D-4256-4546-8F4B-C26EFB470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78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65D4B-46A1-4294-AF23-19690600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89591C-E0A3-44FD-A553-3EF0CB93D6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B63655-6902-4914-99D1-1CC58F058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6C08FF-316F-492E-BEB2-DD23C8162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BE0F2A-D533-475D-BB1D-9FF7AC02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53BD8F-D690-4080-B882-59189338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34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5E4F47-9D6B-45AE-82A5-883CCD2A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535CAD-F7FF-4CB6-B1BD-92ECE7AF4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ABF8E2-A1C5-414C-BC49-1B732EE6F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814E2-6278-42CC-AA8F-ED7C47AACDA1}" type="datetimeFigureOut">
              <a:rPr lang="es-MX" smtClean="0"/>
              <a:t>11/11/2020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C632E5-BDC6-43EC-81E3-70BB5EE15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A897E0-80C6-4BCD-A65E-32E04742B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1771-6B4C-4B0E-AFF1-39014326AA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22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72C5F-0035-4A56-B74E-DB31DE51CA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/>
              <a:t>CUXIER A PARTIR DE 2016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1E5FBC-6317-4B97-B85C-35A21099FC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2737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4944" y="655106"/>
            <a:ext cx="9144000" cy="1370013"/>
          </a:xfrm>
        </p:spPr>
        <p:txBody>
          <a:bodyPr>
            <a:normAutofit/>
          </a:bodyPr>
          <a:lstStyle/>
          <a:p>
            <a:r>
              <a:rPr lang="es-MX" sz="3500" dirty="0"/>
              <a:t>Generación de energía de fuentes renovables o cogeneración de electricidad eficiente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4129" y="1765805"/>
            <a:ext cx="8761861" cy="47561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/>
              <a:t>Se </a:t>
            </a:r>
            <a:r>
              <a:rPr lang="es-MX" sz="2400" dirty="0"/>
              <a:t>entiende que los contribuyentes podrían no generar </a:t>
            </a:r>
            <a:r>
              <a:rPr lang="es-MX" sz="2400" dirty="0" err="1"/>
              <a:t>UFIN</a:t>
            </a:r>
            <a:r>
              <a:rPr lang="es-MX" sz="2400" dirty="0"/>
              <a:t> por la deducción al 100% de las inversiones, sin embargo la generación de utilidades financieras a repartir podría darse, con un costo muy alto, por lo que no resultaría atractiva la deducción en comento, por </a:t>
            </a:r>
            <a:r>
              <a:rPr lang="es-MX" sz="2400"/>
              <a:t>ello: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MX" sz="2400" dirty="0"/>
              <a:t>Se autoriza una </a:t>
            </a:r>
            <a:r>
              <a:rPr lang="es-MX" sz="2400" dirty="0" err="1"/>
              <a:t>CUxIER</a:t>
            </a:r>
            <a:r>
              <a:rPr lang="es-MX" sz="2400" dirty="0"/>
              <a:t> especial a quienes se dediquen exclusivamente a estas actividades.</a:t>
            </a:r>
          </a:p>
          <a:p>
            <a:pPr algn="just"/>
            <a:r>
              <a:rPr lang="es-MX" sz="2400" dirty="0"/>
              <a:t>Esta </a:t>
            </a:r>
            <a:r>
              <a:rPr lang="es-MX" sz="2400" dirty="0" err="1"/>
              <a:t>CUxIER</a:t>
            </a:r>
            <a:r>
              <a:rPr lang="es-MX" sz="2400" dirty="0"/>
              <a:t> se calculará considerando la deducción del 5%, en sustitución al 100% y el </a:t>
            </a:r>
            <a:r>
              <a:rPr lang="es-MX" sz="2400" dirty="0" err="1"/>
              <a:t>ISR</a:t>
            </a:r>
            <a:r>
              <a:rPr lang="es-MX" sz="2400" dirty="0"/>
              <a:t> que en su caso se calcule con este ajuste.</a:t>
            </a:r>
          </a:p>
          <a:p>
            <a:pPr algn="just"/>
            <a:r>
              <a:rPr lang="es-MX" sz="2400" dirty="0"/>
              <a:t>Quienes opten por llevar esta cuenta lo harán hasta que determinen </a:t>
            </a:r>
            <a:r>
              <a:rPr lang="es-MX" sz="2400" dirty="0" err="1"/>
              <a:t>UFIN</a:t>
            </a:r>
            <a:r>
              <a:rPr lang="es-MX" sz="2400" dirty="0"/>
              <a:t>.</a:t>
            </a:r>
          </a:p>
          <a:p>
            <a:pPr algn="just"/>
            <a:endParaRPr lang="es-MX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19D3-9015-314E-8D2E-E9BD081997F5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74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982642"/>
            <a:ext cx="9144000" cy="1370013"/>
          </a:xfrm>
        </p:spPr>
        <p:txBody>
          <a:bodyPr>
            <a:noAutofit/>
          </a:bodyPr>
          <a:lstStyle/>
          <a:p>
            <a:r>
              <a:rPr lang="es-MX" sz="3900" dirty="0"/>
              <a:t>Generación de energía de fuentes renovables o cogeneración de electricidad eficiente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46831" y="2576263"/>
            <a:ext cx="8850574" cy="4525963"/>
          </a:xfrm>
        </p:spPr>
        <p:txBody>
          <a:bodyPr>
            <a:normAutofit/>
          </a:bodyPr>
          <a:lstStyle/>
          <a:p>
            <a:pPr algn="just"/>
            <a:r>
              <a:rPr lang="es-MX" sz="3000" dirty="0"/>
              <a:t>No se pagará </a:t>
            </a:r>
            <a:r>
              <a:rPr lang="es-MX" sz="3000" dirty="0" err="1"/>
              <a:t>ISR</a:t>
            </a:r>
            <a:r>
              <a:rPr lang="es-MX" sz="3000" dirty="0"/>
              <a:t> por el reparto de dividendos que provengan de esta cuenta.</a:t>
            </a:r>
          </a:p>
          <a:p>
            <a:pPr algn="just"/>
            <a:r>
              <a:rPr lang="es-MX" sz="3000" dirty="0"/>
              <a:t>Sí se efectuará la retención de impuesto definitivo del 10%, cuando el reparto se haga a personas físicas</a:t>
            </a:r>
          </a:p>
          <a:p>
            <a:pPr algn="just"/>
            <a:r>
              <a:rPr lang="es-MX" sz="3000" dirty="0"/>
              <a:t>A partir del ejercicio en que se genere saldo en la </a:t>
            </a:r>
            <a:r>
              <a:rPr lang="es-MX" sz="3000" dirty="0" err="1"/>
              <a:t>CUFIN</a:t>
            </a:r>
            <a:r>
              <a:rPr lang="es-MX" sz="3000" dirty="0"/>
              <a:t> no podrá repartirse el saldo que en su caso tenga la </a:t>
            </a:r>
            <a:r>
              <a:rPr lang="es-MX" sz="3000" dirty="0" err="1"/>
              <a:t>CUxIER</a:t>
            </a:r>
            <a:r>
              <a:rPr lang="es-MX" sz="3000" dirty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19D3-9015-314E-8D2E-E9BD081997F5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82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0352" y="106102"/>
            <a:ext cx="9144000" cy="1050879"/>
          </a:xfrm>
        </p:spPr>
        <p:txBody>
          <a:bodyPr>
            <a:normAutofit/>
          </a:bodyPr>
          <a:lstStyle/>
          <a:p>
            <a:r>
              <a:rPr lang="es-MX" sz="3800" dirty="0"/>
              <a:t>Cálculo de la </a:t>
            </a:r>
            <a:r>
              <a:rPr lang="es-MX" sz="3800" dirty="0" err="1"/>
              <a:t>CUxIER</a:t>
            </a:r>
            <a:endParaRPr lang="es-MX" sz="38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</p:nvPr>
        </p:nvGraphicFramePr>
        <p:xfrm>
          <a:off x="1872016" y="938612"/>
          <a:ext cx="8482084" cy="550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781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UFIN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UxIER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INGRESOS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20,000,000.00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20,000,000.00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DEDUCCIONES</a:t>
                      </a:r>
                      <a:r>
                        <a:rPr lang="es-MX" baseline="0" dirty="0"/>
                        <a:t> VARIAS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8,000,000.00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8,000,000.00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DEDUCCIÓN POR INVERSIÓN EN MAQUINARIA </a:t>
                      </a:r>
                      <a:r>
                        <a:rPr lang="es-MX" dirty="0" err="1"/>
                        <a:t>GER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10,000,000.00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500,000.00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UTILIDAD FISCAL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2,000,000.00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11,500,000.00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 err="1"/>
                        <a:t>PTU</a:t>
                      </a:r>
                      <a:r>
                        <a:rPr lang="es-MX" dirty="0"/>
                        <a:t> PAGADA</a:t>
                      </a:r>
                    </a:p>
                    <a:p>
                      <a:r>
                        <a:rPr lang="es-MX" dirty="0"/>
                        <a:t>PÉRDIDAS FISCALES AMORTIZABLES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300,000.00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300,000.00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RESULTADO FISCAL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1,700,000.00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11,200,000.00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 err="1"/>
                        <a:t>ISR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510,000.00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3,360,000.00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NO DEDUCIBLES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1,200,000.00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1,200,000.00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818">
                <a:tc>
                  <a:txBody>
                    <a:bodyPr/>
                    <a:lstStyle/>
                    <a:p>
                      <a:r>
                        <a:rPr lang="es-MX" dirty="0"/>
                        <a:t>DIFERENCIA</a:t>
                      </a:r>
                      <a:r>
                        <a:rPr lang="es-MX" baseline="0" dirty="0"/>
                        <a:t> NEGATIVA  / </a:t>
                      </a:r>
                      <a:r>
                        <a:rPr lang="es-MX" baseline="0" dirty="0" err="1"/>
                        <a:t>UFIER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-10,000.00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6,640,000.00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19D3-9015-314E-8D2E-E9BD081997F5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67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7552" y="658460"/>
            <a:ext cx="8229600" cy="1143000"/>
          </a:xfrm>
        </p:spPr>
        <p:txBody>
          <a:bodyPr/>
          <a:lstStyle/>
          <a:p>
            <a:r>
              <a:rPr lang="es-MX" dirty="0"/>
              <a:t>Cálculo de la </a:t>
            </a:r>
            <a:r>
              <a:rPr lang="es-MX" dirty="0" err="1"/>
              <a:t>CUxIER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81200" y="171789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sz="3800" dirty="0"/>
              <a:t>Indica la Fr. IV del 2° Transitorio, que el saldo de la cuenta se actualizará en los términos de la </a:t>
            </a:r>
            <a:r>
              <a:rPr lang="es-MX" sz="3800" dirty="0" err="1"/>
              <a:t>CUFIN</a:t>
            </a:r>
            <a:r>
              <a:rPr lang="es-MX" sz="3800" dirty="0"/>
              <a:t>, se considera como el mes en que se efectuó la última actualización, el mes en que se constituya dicha cuenta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19D3-9015-314E-8D2E-E9BD081997F5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00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735157"/>
            <a:ext cx="9144000" cy="1370013"/>
          </a:xfrm>
        </p:spPr>
        <p:txBody>
          <a:bodyPr>
            <a:noAutofit/>
          </a:bodyPr>
          <a:lstStyle/>
          <a:p>
            <a:r>
              <a:rPr lang="es-MX" sz="3800" dirty="0"/>
              <a:t>Generación de energía de fuentes renovables o cogeneración de electricidad eficiente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28720" y="2118818"/>
            <a:ext cx="8802806" cy="452596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TODO LO ANTERIOR SE PODRÍA SIMPLIFICAR CON UN AJUSTE A LA DIFERENCIA NEGATIVA DEL 0.665 DE LA INVERSIÓN A LA QUE SE LE APLICA EL 100%.</a:t>
            </a:r>
          </a:p>
          <a:p>
            <a:r>
              <a:rPr lang="es-MX" dirty="0"/>
              <a:t>En el caso anterior </a:t>
            </a:r>
          </a:p>
          <a:p>
            <a:pPr marL="0" indent="0">
              <a:buNone/>
            </a:pPr>
            <a:r>
              <a:rPr lang="es-MX" dirty="0"/>
              <a:t>	 Diferencia Negativa        						   -10,000.00</a:t>
            </a:r>
          </a:p>
          <a:p>
            <a:pPr marL="0" indent="0">
              <a:buNone/>
            </a:pPr>
            <a:r>
              <a:rPr lang="es-MX" dirty="0"/>
              <a:t>(+) Ajuste x inversión en maquinaria GER 		6,650,000.00</a:t>
            </a:r>
          </a:p>
          <a:p>
            <a:pPr marL="0" indent="0">
              <a:buNone/>
            </a:pPr>
            <a:r>
              <a:rPr lang="es-MX" dirty="0"/>
              <a:t>     (10,000,000 x 0.665)</a:t>
            </a:r>
          </a:p>
          <a:p>
            <a:pPr marL="0" indent="0">
              <a:buNone/>
            </a:pPr>
            <a:r>
              <a:rPr lang="es-MX" dirty="0"/>
              <a:t>(=) </a:t>
            </a:r>
            <a:r>
              <a:rPr lang="es-MX" dirty="0" err="1"/>
              <a:t>UxIER</a:t>
            </a:r>
            <a:r>
              <a:rPr lang="es-MX" dirty="0"/>
              <a:t>											    	6,640,000.00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19D3-9015-314E-8D2E-E9BD081997F5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999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384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CUXIER A PARTIR DE 2016</vt:lpstr>
      <vt:lpstr>Generación de energía de fuentes renovables o cogeneración de electricidad eficiente</vt:lpstr>
      <vt:lpstr>Generación de energía de fuentes renovables o cogeneración de electricidad eficiente</vt:lpstr>
      <vt:lpstr>Cálculo de la CUxIER</vt:lpstr>
      <vt:lpstr>Cálculo de la CUxIER</vt:lpstr>
      <vt:lpstr>Generación de energía de fuentes renovables o cogeneración de electricidad eficiente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CUXIER A PARTIR DE 2016</dc:title>
  <dc:creator>Corporativo D.G.</dc:creator>
  <cp:lastModifiedBy>Corporativo D.G.</cp:lastModifiedBy>
  <cp:revision>1</cp:revision>
  <dcterms:created xsi:type="dcterms:W3CDTF">2020-11-12T01:01:20Z</dcterms:created>
  <dcterms:modified xsi:type="dcterms:W3CDTF">2020-11-12T01:02:41Z</dcterms:modified>
</cp:coreProperties>
</file>